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0" r:id="rId4"/>
    <p:sldId id="257" r:id="rId5"/>
    <p:sldId id="264" r:id="rId6"/>
    <p:sldId id="258" r:id="rId7"/>
    <p:sldId id="259" r:id="rId8"/>
    <p:sldId id="260" r:id="rId9"/>
    <p:sldId id="269" r:id="rId10"/>
    <p:sldId id="270" r:id="rId11"/>
    <p:sldId id="261" r:id="rId12"/>
    <p:sldId id="262" r:id="rId13"/>
    <p:sldId id="263" r:id="rId14"/>
    <p:sldId id="271" r:id="rId15"/>
    <p:sldId id="272" r:id="rId16"/>
    <p:sldId id="267" r:id="rId17"/>
    <p:sldId id="268" r:id="rId18"/>
    <p:sldId id="273" r:id="rId19"/>
    <p:sldId id="274" r:id="rId20"/>
    <p:sldId id="266" r:id="rId21"/>
    <p:sldId id="265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47307-C969-4DE8-824A-498C3B4BF6DA}" v="2" dt="2024-05-22T11:49:5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/>
    <p:restoredTop sz="94014"/>
  </p:normalViewPr>
  <p:slideViewPr>
    <p:cSldViewPr snapToGrid="0">
      <p:cViewPr varScale="1">
        <p:scale>
          <a:sx n="58" d="100"/>
          <a:sy n="58" d="100"/>
        </p:scale>
        <p:origin x="90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Sommerville" userId="c0f18ad94b1e3b16" providerId="LiveId" clId="{B7647307-C969-4DE8-824A-498C3B4BF6DA}"/>
    <pc:docChg chg="undo custSel addSld delSld modSld">
      <pc:chgData name="Brittany Sommerville" userId="c0f18ad94b1e3b16" providerId="LiveId" clId="{B7647307-C969-4DE8-824A-498C3B4BF6DA}" dt="2024-05-22T11:57:44.358" v="21" actId="47"/>
      <pc:docMkLst>
        <pc:docMk/>
      </pc:docMkLst>
      <pc:sldChg chg="modSp mod">
        <pc:chgData name="Brittany Sommerville" userId="c0f18ad94b1e3b16" providerId="LiveId" clId="{B7647307-C969-4DE8-824A-498C3B4BF6DA}" dt="2024-05-22T11:57:34.244" v="17" actId="20577"/>
        <pc:sldMkLst>
          <pc:docMk/>
          <pc:sldMk cId="4140935238" sldId="256"/>
        </pc:sldMkLst>
        <pc:spChg chg="mod">
          <ac:chgData name="Brittany Sommerville" userId="c0f18ad94b1e3b16" providerId="LiveId" clId="{B7647307-C969-4DE8-824A-498C3B4BF6DA}" dt="2024-05-22T11:57:34.244" v="17" actId="20577"/>
          <ac:spMkLst>
            <pc:docMk/>
            <pc:sldMk cId="4140935238" sldId="256"/>
            <ac:spMk id="3" creationId="{D851ED81-B624-3B0A-7D5D-248E5B66AC8B}"/>
          </ac:spMkLst>
        </pc:spChg>
      </pc:sldChg>
      <pc:sldChg chg="add del">
        <pc:chgData name="Brittany Sommerville" userId="c0f18ad94b1e3b16" providerId="LiveId" clId="{B7647307-C969-4DE8-824A-498C3B4BF6DA}" dt="2024-05-22T11:49:52.091" v="8" actId="2696"/>
        <pc:sldMkLst>
          <pc:docMk/>
          <pc:sldMk cId="889750632" sldId="259"/>
        </pc:sldMkLst>
      </pc:sldChg>
      <pc:sldChg chg="modSp mod">
        <pc:chgData name="Brittany Sommerville" userId="c0f18ad94b1e3b16" providerId="LiveId" clId="{B7647307-C969-4DE8-824A-498C3B4BF6DA}" dt="2024-05-22T11:56:18.844" v="16" actId="1076"/>
        <pc:sldMkLst>
          <pc:docMk/>
          <pc:sldMk cId="342266957" sldId="260"/>
        </pc:sldMkLst>
        <pc:graphicFrameChg chg="mod">
          <ac:chgData name="Brittany Sommerville" userId="c0f18ad94b1e3b16" providerId="LiveId" clId="{B7647307-C969-4DE8-824A-498C3B4BF6DA}" dt="2024-05-22T11:56:18.844" v="16" actId="1076"/>
          <ac:graphicFrameMkLst>
            <pc:docMk/>
            <pc:sldMk cId="342266957" sldId="260"/>
            <ac:graphicFrameMk id="5" creationId="{B9CE26EA-8AAB-6C79-2B8F-D968217E63DB}"/>
          </ac:graphicFrameMkLst>
        </pc:graphicFrameChg>
      </pc:sldChg>
      <pc:sldChg chg="add del">
        <pc:chgData name="Brittany Sommerville" userId="c0f18ad94b1e3b16" providerId="LiveId" clId="{B7647307-C969-4DE8-824A-498C3B4BF6DA}" dt="2024-05-22T11:49:51.734" v="7" actId="2696"/>
        <pc:sldMkLst>
          <pc:docMk/>
          <pc:sldMk cId="1662833335" sldId="264"/>
        </pc:sldMkLst>
      </pc:sldChg>
      <pc:sldChg chg="add del">
        <pc:chgData name="Brittany Sommerville" userId="c0f18ad94b1e3b16" providerId="LiveId" clId="{B7647307-C969-4DE8-824A-498C3B4BF6DA}" dt="2024-05-22T11:57:38.485" v="18" actId="47"/>
        <pc:sldMkLst>
          <pc:docMk/>
          <pc:sldMk cId="1828535316" sldId="276"/>
        </pc:sldMkLst>
      </pc:sldChg>
      <pc:sldChg chg="add del">
        <pc:chgData name="Brittany Sommerville" userId="c0f18ad94b1e3b16" providerId="LiveId" clId="{B7647307-C969-4DE8-824A-498C3B4BF6DA}" dt="2024-05-22T11:57:40.281" v="19" actId="47"/>
        <pc:sldMkLst>
          <pc:docMk/>
          <pc:sldMk cId="2198290332" sldId="277"/>
        </pc:sldMkLst>
      </pc:sldChg>
      <pc:sldChg chg="add del">
        <pc:chgData name="Brittany Sommerville" userId="c0f18ad94b1e3b16" providerId="LiveId" clId="{B7647307-C969-4DE8-824A-498C3B4BF6DA}" dt="2024-05-22T11:57:42.329" v="20" actId="47"/>
        <pc:sldMkLst>
          <pc:docMk/>
          <pc:sldMk cId="3979253325" sldId="278"/>
        </pc:sldMkLst>
      </pc:sldChg>
      <pc:sldChg chg="add del">
        <pc:chgData name="Brittany Sommerville" userId="c0f18ad94b1e3b16" providerId="LiveId" clId="{B7647307-C969-4DE8-824A-498C3B4BF6DA}" dt="2024-05-22T11:57:44.358" v="21" actId="47"/>
        <pc:sldMkLst>
          <pc:docMk/>
          <pc:sldMk cId="3048515682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urrayborrello\Desktop\Murray\PR%20DATA%20SUMMER%202023%20summary%20plo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lmacollege-my.sharepoint.com/personal/borrello_alma_edu/Documents/Total%20Data%20for%20Summer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</a:rPr>
              <a:t>Results:</a:t>
            </a:r>
            <a:r>
              <a:rPr lang="en-US" sz="2400" b="1" baseline="0">
                <a:solidFill>
                  <a:schemeClr val="tx1"/>
                </a:solidFill>
              </a:rPr>
              <a:t>  Nutrient Analyses for Upper Pine River Watershed, Summer, 2023</a:t>
            </a:r>
            <a:endParaRPr lang="en-US" sz="24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Plots by section'!$D$1</c:f>
              <c:strCache>
                <c:ptCount val="1"/>
                <c:pt idx="0">
                  <c:v>Ammonia (NH3) mg/L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'Summary Plots by section'!$A$2:$C$11</c:f>
              <c:multiLvlStrCache>
                <c:ptCount val="10"/>
                <c:lvl>
                  <c:pt idx="0">
                    <c:v>6/14/23</c:v>
                  </c:pt>
                  <c:pt idx="1">
                    <c:v>6/23/23</c:v>
                  </c:pt>
                  <c:pt idx="2">
                    <c:v>8/2/23</c:v>
                  </c:pt>
                  <c:pt idx="3">
                    <c:v>6/14/23</c:v>
                  </c:pt>
                  <c:pt idx="4">
                    <c:v>6/23/23</c:v>
                  </c:pt>
                  <c:pt idx="5">
                    <c:v>7/14/23</c:v>
                  </c:pt>
                  <c:pt idx="6">
                    <c:v>8/2/23</c:v>
                  </c:pt>
                  <c:pt idx="7">
                    <c:v>6/14/23</c:v>
                  </c:pt>
                  <c:pt idx="8">
                    <c:v>6/23/23</c:v>
                  </c:pt>
                  <c:pt idx="9">
                    <c:v>8/2/23</c:v>
                  </c:pt>
                </c:lvl>
                <c:lvl>
                  <c:pt idx="0">
                    <c:v>PR S. Rolland Rd</c:v>
                  </c:pt>
                  <c:pt idx="3">
                    <c:v>N. Blanchard Rd (Thatcher Cr)</c:v>
                  </c:pt>
                  <c:pt idx="7">
                    <c:v>N. Freemont Rd (Thatcher Cr)</c:v>
                  </c:pt>
                </c:lvl>
              </c:multiLvlStrCache>
            </c:multiLvlStrRef>
          </c:cat>
          <c:val>
            <c:numRef>
              <c:f>'Summary Plots by section'!$D$2:$D$11</c:f>
              <c:numCache>
                <c:formatCode>General</c:formatCode>
                <c:ptCount val="10"/>
                <c:pt idx="0">
                  <c:v>0.1</c:v>
                </c:pt>
                <c:pt idx="1">
                  <c:v>0.08</c:v>
                </c:pt>
                <c:pt idx="2">
                  <c:v>0.05</c:v>
                </c:pt>
                <c:pt idx="3">
                  <c:v>0.12</c:v>
                </c:pt>
                <c:pt idx="4">
                  <c:v>0.16</c:v>
                </c:pt>
                <c:pt idx="5">
                  <c:v>0.05</c:v>
                </c:pt>
                <c:pt idx="6">
                  <c:v>0.03</c:v>
                </c:pt>
                <c:pt idx="7">
                  <c:v>0.09</c:v>
                </c:pt>
                <c:pt idx="8">
                  <c:v>0.05</c:v>
                </c:pt>
                <c:pt idx="9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6-AA4F-9194-F49F00FD65E1}"/>
            </c:ext>
          </c:extLst>
        </c:ser>
        <c:ser>
          <c:idx val="1"/>
          <c:order val="1"/>
          <c:tx>
            <c:strRef>
              <c:f>'Summary Plots by section'!$E$1</c:f>
              <c:strCache>
                <c:ptCount val="1"/>
                <c:pt idx="0">
                  <c:v>SRP (PO4) mg/L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'Summary Plots by section'!$A$2:$C$11</c:f>
              <c:multiLvlStrCache>
                <c:ptCount val="10"/>
                <c:lvl>
                  <c:pt idx="0">
                    <c:v>6/14/23</c:v>
                  </c:pt>
                  <c:pt idx="1">
                    <c:v>6/23/23</c:v>
                  </c:pt>
                  <c:pt idx="2">
                    <c:v>8/2/23</c:v>
                  </c:pt>
                  <c:pt idx="3">
                    <c:v>6/14/23</c:v>
                  </c:pt>
                  <c:pt idx="4">
                    <c:v>6/23/23</c:v>
                  </c:pt>
                  <c:pt idx="5">
                    <c:v>7/14/23</c:v>
                  </c:pt>
                  <c:pt idx="6">
                    <c:v>8/2/23</c:v>
                  </c:pt>
                  <c:pt idx="7">
                    <c:v>6/14/23</c:v>
                  </c:pt>
                  <c:pt idx="8">
                    <c:v>6/23/23</c:v>
                  </c:pt>
                  <c:pt idx="9">
                    <c:v>8/2/23</c:v>
                  </c:pt>
                </c:lvl>
                <c:lvl>
                  <c:pt idx="0">
                    <c:v>PR S. Rolland Rd</c:v>
                  </c:pt>
                  <c:pt idx="3">
                    <c:v>N. Blanchard Rd (Thatcher Cr)</c:v>
                  </c:pt>
                  <c:pt idx="7">
                    <c:v>N. Freemont Rd (Thatcher Cr)</c:v>
                  </c:pt>
                </c:lvl>
              </c:multiLvlStrCache>
            </c:multiLvlStrRef>
          </c:cat>
          <c:val>
            <c:numRef>
              <c:f>'Summary Plots by section'!$E$2:$E$11</c:f>
              <c:numCache>
                <c:formatCode>General</c:formatCode>
                <c:ptCount val="10"/>
                <c:pt idx="0">
                  <c:v>0.06</c:v>
                </c:pt>
                <c:pt idx="1">
                  <c:v>0.01</c:v>
                </c:pt>
                <c:pt idx="2">
                  <c:v>0.18</c:v>
                </c:pt>
                <c:pt idx="3">
                  <c:v>0.12</c:v>
                </c:pt>
                <c:pt idx="4">
                  <c:v>0.01</c:v>
                </c:pt>
                <c:pt idx="5">
                  <c:v>0.26</c:v>
                </c:pt>
                <c:pt idx="6">
                  <c:v>0.34</c:v>
                </c:pt>
                <c:pt idx="7">
                  <c:v>0.04</c:v>
                </c:pt>
                <c:pt idx="8">
                  <c:v>0.01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6-AA4F-9194-F49F00FD6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2273935"/>
        <c:axId val="1648944575"/>
      </c:barChart>
      <c:catAx>
        <c:axId val="17722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44575"/>
        <c:crosses val="autoZero"/>
        <c:auto val="1"/>
        <c:lblAlgn val="ctr"/>
        <c:lblOffset val="100"/>
        <c:noMultiLvlLbl val="0"/>
      </c:catAx>
      <c:valAx>
        <c:axId val="164894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2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Ave.</a:t>
            </a:r>
            <a:r>
              <a:rPr lang="en-US" sz="1800" b="1" baseline="0" dirty="0">
                <a:solidFill>
                  <a:schemeClr val="tx1"/>
                </a:solidFill>
              </a:rPr>
              <a:t> Thermotolerant </a:t>
            </a:r>
            <a:r>
              <a:rPr lang="en-US" sz="1800" b="1" i="1" baseline="0" dirty="0">
                <a:solidFill>
                  <a:schemeClr val="tx1"/>
                </a:solidFill>
              </a:rPr>
              <a:t>E. coli </a:t>
            </a:r>
            <a:r>
              <a:rPr lang="en-US" sz="1800" b="1" i="0" baseline="0" dirty="0">
                <a:solidFill>
                  <a:schemeClr val="tx1"/>
                </a:solidFill>
              </a:rPr>
              <a:t>Concentrations Mid-Section Sampling Sites, Pine River, Summer, 2023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Data for Summer 2023.xlsx]e. coli'!$E$30</c:f>
              <c:strCache>
                <c:ptCount val="1"/>
                <c:pt idx="0">
                  <c:v>Mid-Section 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'[Total Data for Summer 2023.xlsx]e. coli'!$F$29</c:f>
              <c:strCache>
                <c:ptCount val="1"/>
                <c:pt idx="0">
                  <c:v>Ave. Thermotolerant E. coli </c:v>
                </c:pt>
              </c:strCache>
            </c:strRef>
          </c:cat>
          <c:val>
            <c:numRef>
              <c:f>'[Total Data for Summer 2023.xlsx]e. coli'!$F$30</c:f>
              <c:numCache>
                <c:formatCode>General</c:formatCode>
                <c:ptCount val="1"/>
                <c:pt idx="0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1-4249-9337-83CA6388B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567599"/>
        <c:axId val="496654751"/>
      </c:barChart>
      <c:catAx>
        <c:axId val="51356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654751"/>
        <c:crosses val="autoZero"/>
        <c:auto val="1"/>
        <c:lblAlgn val="ctr"/>
        <c:lblOffset val="100"/>
        <c:noMultiLvlLbl val="0"/>
      </c:catAx>
      <c:valAx>
        <c:axId val="49665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56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Nutrient Concentrations at Downstrea</a:t>
            </a:r>
            <a:r>
              <a:rPr lang="en-US" sz="1600" b="1" baseline="0" dirty="0"/>
              <a:t>m Sites Above St. Louis Dam, Pine River, Summer, 2023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data PR 2023'!$J$52</c:f>
              <c:strCache>
                <c:ptCount val="1"/>
                <c:pt idx="0">
                  <c:v>Ammonia (NH3) mg/L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'All data PR 2023'!$H$53:$I$75</c:f>
              <c:multiLvlStrCache>
                <c:ptCount val="23"/>
                <c:lvl>
                  <c:pt idx="0">
                    <c:v>6/21/23</c:v>
                  </c:pt>
                  <c:pt idx="1">
                    <c:v>7/13/23</c:v>
                  </c:pt>
                  <c:pt idx="2">
                    <c:v>6/21/23</c:v>
                  </c:pt>
                  <c:pt idx="3">
                    <c:v>7/10/23</c:v>
                  </c:pt>
                  <c:pt idx="4">
                    <c:v>7/13/23</c:v>
                  </c:pt>
                  <c:pt idx="5">
                    <c:v>6/21/23</c:v>
                  </c:pt>
                  <c:pt idx="6">
                    <c:v>7/10/23</c:v>
                  </c:pt>
                  <c:pt idx="7">
                    <c:v>7/13/23</c:v>
                  </c:pt>
                  <c:pt idx="8">
                    <c:v>7/10/23</c:v>
                  </c:pt>
                  <c:pt idx="9">
                    <c:v>7/13/23</c:v>
                  </c:pt>
                  <c:pt idx="10">
                    <c:v>6/9/23</c:v>
                  </c:pt>
                  <c:pt idx="11">
                    <c:v>6/12/23</c:v>
                  </c:pt>
                  <c:pt idx="12">
                    <c:v>7/13/23</c:v>
                  </c:pt>
                  <c:pt idx="13">
                    <c:v>6/9/23</c:v>
                  </c:pt>
                  <c:pt idx="14">
                    <c:v>6/12/23</c:v>
                  </c:pt>
                  <c:pt idx="15">
                    <c:v>6/19/23</c:v>
                  </c:pt>
                  <c:pt idx="16">
                    <c:v>7/10/23</c:v>
                  </c:pt>
                  <c:pt idx="17">
                    <c:v>7/13/23</c:v>
                  </c:pt>
                  <c:pt idx="18">
                    <c:v>6/9/23</c:v>
                  </c:pt>
                  <c:pt idx="19">
                    <c:v>6/12/23</c:v>
                  </c:pt>
                  <c:pt idx="20">
                    <c:v>6/19/23</c:v>
                  </c:pt>
                  <c:pt idx="21">
                    <c:v>7/10/23</c:v>
                  </c:pt>
                  <c:pt idx="22">
                    <c:v>7/13/23</c:v>
                  </c:pt>
                </c:lvl>
                <c:lvl>
                  <c:pt idx="0">
                    <c:v>Pine River at WWTP</c:v>
                  </c:pt>
                  <c:pt idx="2">
                    <c:v>Sugar Cr at Jefferson</c:v>
                  </c:pt>
                  <c:pt idx="5">
                    <c:v>Sugar Cr at Madison</c:v>
                  </c:pt>
                  <c:pt idx="10">
                    <c:v>Sugar Cr at Cheesman</c:v>
                  </c:pt>
                  <c:pt idx="13">
                    <c:v>Horse Cr at Everg Vill</c:v>
                  </c:pt>
                  <c:pt idx="18">
                    <c:v>PR at Cheesman overpass</c:v>
                  </c:pt>
                </c:lvl>
              </c:multiLvlStrCache>
            </c:multiLvlStrRef>
          </c:cat>
          <c:val>
            <c:numRef>
              <c:f>'All data PR 2023'!$J$53:$J$75</c:f>
              <c:numCache>
                <c:formatCode>General</c:formatCode>
                <c:ptCount val="23"/>
                <c:pt idx="0">
                  <c:v>0.09</c:v>
                </c:pt>
                <c:pt idx="1">
                  <c:v>0.9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0.13</c:v>
                </c:pt>
                <c:pt idx="5">
                  <c:v>7.0000000000000007E-2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0.19500000000000001</c:v>
                </c:pt>
                <c:pt idx="11">
                  <c:v>0.30499999999999999</c:v>
                </c:pt>
                <c:pt idx="12">
                  <c:v>0.8</c:v>
                </c:pt>
                <c:pt idx="13">
                  <c:v>0.12</c:v>
                </c:pt>
                <c:pt idx="14">
                  <c:v>0.17</c:v>
                </c:pt>
                <c:pt idx="15">
                  <c:v>8.5000000000000006E-2</c:v>
                </c:pt>
                <c:pt idx="16">
                  <c:v>0.2</c:v>
                </c:pt>
                <c:pt idx="17">
                  <c:v>0.4</c:v>
                </c:pt>
                <c:pt idx="18">
                  <c:v>1.4999999999999999E-2</c:v>
                </c:pt>
                <c:pt idx="19">
                  <c:v>2.5000000000000001E-2</c:v>
                </c:pt>
                <c:pt idx="20">
                  <c:v>0.13500000000000001</c:v>
                </c:pt>
                <c:pt idx="21">
                  <c:v>0.17499999999999999</c:v>
                </c:pt>
                <c:pt idx="2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6-6B4F-AB17-D90D98D1BF5C}"/>
            </c:ext>
          </c:extLst>
        </c:ser>
        <c:ser>
          <c:idx val="1"/>
          <c:order val="1"/>
          <c:tx>
            <c:strRef>
              <c:f>'All data PR 2023'!$K$52</c:f>
              <c:strCache>
                <c:ptCount val="1"/>
                <c:pt idx="0">
                  <c:v>SRP (PO4) mg/L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'All data PR 2023'!$H$53:$I$75</c:f>
              <c:multiLvlStrCache>
                <c:ptCount val="23"/>
                <c:lvl>
                  <c:pt idx="0">
                    <c:v>6/21/23</c:v>
                  </c:pt>
                  <c:pt idx="1">
                    <c:v>7/13/23</c:v>
                  </c:pt>
                  <c:pt idx="2">
                    <c:v>6/21/23</c:v>
                  </c:pt>
                  <c:pt idx="3">
                    <c:v>7/10/23</c:v>
                  </c:pt>
                  <c:pt idx="4">
                    <c:v>7/13/23</c:v>
                  </c:pt>
                  <c:pt idx="5">
                    <c:v>6/21/23</c:v>
                  </c:pt>
                  <c:pt idx="6">
                    <c:v>7/10/23</c:v>
                  </c:pt>
                  <c:pt idx="7">
                    <c:v>7/13/23</c:v>
                  </c:pt>
                  <c:pt idx="8">
                    <c:v>7/10/23</c:v>
                  </c:pt>
                  <c:pt idx="9">
                    <c:v>7/13/23</c:v>
                  </c:pt>
                  <c:pt idx="10">
                    <c:v>6/9/23</c:v>
                  </c:pt>
                  <c:pt idx="11">
                    <c:v>6/12/23</c:v>
                  </c:pt>
                  <c:pt idx="12">
                    <c:v>7/13/23</c:v>
                  </c:pt>
                  <c:pt idx="13">
                    <c:v>6/9/23</c:v>
                  </c:pt>
                  <c:pt idx="14">
                    <c:v>6/12/23</c:v>
                  </c:pt>
                  <c:pt idx="15">
                    <c:v>6/19/23</c:v>
                  </c:pt>
                  <c:pt idx="16">
                    <c:v>7/10/23</c:v>
                  </c:pt>
                  <c:pt idx="17">
                    <c:v>7/13/23</c:v>
                  </c:pt>
                  <c:pt idx="18">
                    <c:v>6/9/23</c:v>
                  </c:pt>
                  <c:pt idx="19">
                    <c:v>6/12/23</c:v>
                  </c:pt>
                  <c:pt idx="20">
                    <c:v>6/19/23</c:v>
                  </c:pt>
                  <c:pt idx="21">
                    <c:v>7/10/23</c:v>
                  </c:pt>
                  <c:pt idx="22">
                    <c:v>7/13/23</c:v>
                  </c:pt>
                </c:lvl>
                <c:lvl>
                  <c:pt idx="0">
                    <c:v>Pine River at WWTP</c:v>
                  </c:pt>
                  <c:pt idx="2">
                    <c:v>Sugar Cr at Jefferson</c:v>
                  </c:pt>
                  <c:pt idx="5">
                    <c:v>Sugar Cr at Madison</c:v>
                  </c:pt>
                  <c:pt idx="10">
                    <c:v>Sugar Cr at Cheesman</c:v>
                  </c:pt>
                  <c:pt idx="13">
                    <c:v>Horse Cr at Everg Vill</c:v>
                  </c:pt>
                  <c:pt idx="18">
                    <c:v>PR at Cheesman overpass</c:v>
                  </c:pt>
                </c:lvl>
              </c:multiLvlStrCache>
            </c:multiLvlStrRef>
          </c:cat>
          <c:val>
            <c:numRef>
              <c:f>'All data PR 2023'!$K$53:$K$75</c:f>
              <c:numCache>
                <c:formatCode>General</c:formatCode>
                <c:ptCount val="23"/>
                <c:pt idx="0">
                  <c:v>0.18</c:v>
                </c:pt>
                <c:pt idx="1">
                  <c:v>0.2</c:v>
                </c:pt>
                <c:pt idx="2">
                  <c:v>0.67</c:v>
                </c:pt>
                <c:pt idx="3">
                  <c:v>1.03</c:v>
                </c:pt>
                <c:pt idx="4">
                  <c:v>0.7</c:v>
                </c:pt>
                <c:pt idx="5">
                  <c:v>1.0900000000000001</c:v>
                </c:pt>
                <c:pt idx="6">
                  <c:v>1.03</c:v>
                </c:pt>
                <c:pt idx="7">
                  <c:v>0.7</c:v>
                </c:pt>
                <c:pt idx="8">
                  <c:v>1.03</c:v>
                </c:pt>
                <c:pt idx="9">
                  <c:v>0.7</c:v>
                </c:pt>
                <c:pt idx="10">
                  <c:v>0.27500000000000002</c:v>
                </c:pt>
                <c:pt idx="11">
                  <c:v>0.33</c:v>
                </c:pt>
                <c:pt idx="12">
                  <c:v>0.16</c:v>
                </c:pt>
                <c:pt idx="13">
                  <c:v>7.0000000000000007E-2</c:v>
                </c:pt>
                <c:pt idx="14">
                  <c:v>0.04</c:v>
                </c:pt>
                <c:pt idx="15">
                  <c:v>0.06</c:v>
                </c:pt>
                <c:pt idx="16">
                  <c:v>0.1</c:v>
                </c:pt>
                <c:pt idx="17">
                  <c:v>0.25</c:v>
                </c:pt>
                <c:pt idx="18">
                  <c:v>0.15</c:v>
                </c:pt>
                <c:pt idx="19">
                  <c:v>0.18</c:v>
                </c:pt>
                <c:pt idx="20">
                  <c:v>0.13</c:v>
                </c:pt>
                <c:pt idx="21">
                  <c:v>0.15</c:v>
                </c:pt>
                <c:pt idx="2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6-6B4F-AB17-D90D98D1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018655"/>
        <c:axId val="1863351791"/>
      </c:barChart>
      <c:catAx>
        <c:axId val="186401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351791"/>
        <c:crosses val="autoZero"/>
        <c:auto val="1"/>
        <c:lblAlgn val="ctr"/>
        <c:lblOffset val="100"/>
        <c:noMultiLvlLbl val="0"/>
      </c:catAx>
      <c:valAx>
        <c:axId val="186335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018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Thermotolerant </a:t>
            </a:r>
            <a:r>
              <a:rPr lang="en-US" sz="1600" b="1" i="1" dirty="0">
                <a:solidFill>
                  <a:schemeClr val="tx1"/>
                </a:solidFill>
              </a:rPr>
              <a:t>E. coli </a:t>
            </a:r>
            <a:r>
              <a:rPr lang="en-US" sz="1600" b="1" i="0" dirty="0">
                <a:solidFill>
                  <a:schemeClr val="tx1"/>
                </a:solidFill>
              </a:rPr>
              <a:t>Concentrations,</a:t>
            </a:r>
            <a:r>
              <a:rPr lang="en-US" sz="1600" b="1" i="0" baseline="0" dirty="0">
                <a:solidFill>
                  <a:schemeClr val="tx1"/>
                </a:solidFill>
              </a:rPr>
              <a:t> Downstream Pine River Watershed Above St. Louis Dam, Summer, 2023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Data for Summer 2023.xlsx]e. coli'!$J$34</c:f>
              <c:strCache>
                <c:ptCount val="1"/>
                <c:pt idx="0">
                  <c:v>Thermotolerant E. coli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'[Total Data for Summer 2023.xlsx]e. coli'!$H$35:$I$44</c:f>
              <c:multiLvlStrCache>
                <c:ptCount val="10"/>
                <c:lvl>
                  <c:pt idx="0">
                    <c:v>6/21/23</c:v>
                  </c:pt>
                  <c:pt idx="1">
                    <c:v>7/13/23</c:v>
                  </c:pt>
                  <c:pt idx="2">
                    <c:v>6/21/23</c:v>
                  </c:pt>
                  <c:pt idx="3">
                    <c:v>7/10/23</c:v>
                  </c:pt>
                  <c:pt idx="4">
                    <c:v>7/13/23</c:v>
                  </c:pt>
                  <c:pt idx="5">
                    <c:v>6/12/23</c:v>
                  </c:pt>
                  <c:pt idx="6">
                    <c:v>7/10/23</c:v>
                  </c:pt>
                  <c:pt idx="7">
                    <c:v>7/13/23</c:v>
                  </c:pt>
                  <c:pt idx="8">
                    <c:v>6/12/23</c:v>
                  </c:pt>
                  <c:pt idx="9">
                    <c:v>7/10/23</c:v>
                  </c:pt>
                </c:lvl>
                <c:lvl>
                  <c:pt idx="0">
                    <c:v>Pine River Bridge st (WWTP)</c:v>
                  </c:pt>
                  <c:pt idx="2">
                    <c:v>Upstream Sugar Cr at Madison</c:v>
                  </c:pt>
                  <c:pt idx="5">
                    <c:v>Downstream Sugar Cr at Cheesman</c:v>
                  </c:pt>
                  <c:pt idx="6">
                    <c:v>Evergreen Village entrance (Horse Cr)</c:v>
                  </c:pt>
                  <c:pt idx="8">
                    <c:v>Cheesman Rd (Pine River overpass)</c:v>
                  </c:pt>
                </c:lvl>
              </c:multiLvlStrCache>
            </c:multiLvlStrRef>
          </c:cat>
          <c:val>
            <c:numRef>
              <c:f>'[Total Data for Summer 2023.xlsx]e. coli'!$J$35:$J$44</c:f>
              <c:numCache>
                <c:formatCode>General</c:formatCode>
                <c:ptCount val="10"/>
                <c:pt idx="0">
                  <c:v>700</c:v>
                </c:pt>
                <c:pt idx="1">
                  <c:v>100</c:v>
                </c:pt>
                <c:pt idx="2">
                  <c:v>933</c:v>
                </c:pt>
                <c:pt idx="3">
                  <c:v>833</c:v>
                </c:pt>
                <c:pt idx="4">
                  <c:v>5600</c:v>
                </c:pt>
                <c:pt idx="5">
                  <c:v>200</c:v>
                </c:pt>
                <c:pt idx="6">
                  <c:v>567</c:v>
                </c:pt>
                <c:pt idx="7">
                  <c:v>1100</c:v>
                </c:pt>
                <c:pt idx="8">
                  <c:v>800</c:v>
                </c:pt>
                <c:pt idx="9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5-9348-B6BF-C7B6B0D21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167327"/>
        <c:axId val="500404895"/>
      </c:barChart>
      <c:catAx>
        <c:axId val="50116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04895"/>
        <c:crosses val="autoZero"/>
        <c:auto val="1"/>
        <c:lblAlgn val="ctr"/>
        <c:lblOffset val="100"/>
        <c:noMultiLvlLbl val="0"/>
      </c:catAx>
      <c:valAx>
        <c:axId val="50040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67327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Ave. Thermotolerant </a:t>
            </a:r>
            <a:r>
              <a:rPr lang="en-US" sz="1600" b="1" i="1" dirty="0">
                <a:solidFill>
                  <a:schemeClr val="tx1"/>
                </a:solidFill>
              </a:rPr>
              <a:t>E.</a:t>
            </a:r>
            <a:r>
              <a:rPr lang="en-US" sz="1600" b="1" i="1" baseline="0" dirty="0">
                <a:solidFill>
                  <a:schemeClr val="tx1"/>
                </a:solidFill>
              </a:rPr>
              <a:t> coli </a:t>
            </a:r>
            <a:r>
              <a:rPr lang="en-US" sz="1600" b="1" i="0" baseline="0" dirty="0">
                <a:solidFill>
                  <a:schemeClr val="tx1"/>
                </a:solidFill>
              </a:rPr>
              <a:t>Concentrations Downstream Pine River Watershed Above St. Louis Dam, Summer, 2023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Data for Summer 2023.xlsx]e. coli'!$E$49</c:f>
              <c:strCache>
                <c:ptCount val="1"/>
                <c:pt idx="0">
                  <c:v>Downstream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'[Total Data for Summer 2023.xlsx]e. coli'!$F$48</c:f>
              <c:strCache>
                <c:ptCount val="1"/>
                <c:pt idx="0">
                  <c:v>Ave. Thermotolerant E. coli Concentration</c:v>
                </c:pt>
              </c:strCache>
            </c:strRef>
          </c:cat>
          <c:val>
            <c:numRef>
              <c:f>'[Total Data for Summer 2023.xlsx]e. coli'!$F$49</c:f>
              <c:numCache>
                <c:formatCode>General</c:formatCode>
                <c:ptCount val="1"/>
                <c:pt idx="0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C-8745-9C1F-3A303A44D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185007"/>
        <c:axId val="545781535"/>
      </c:barChart>
      <c:catAx>
        <c:axId val="54818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781535"/>
        <c:crosses val="autoZero"/>
        <c:auto val="1"/>
        <c:lblAlgn val="ctr"/>
        <c:lblOffset val="100"/>
        <c:noMultiLvlLbl val="0"/>
      </c:catAx>
      <c:valAx>
        <c:axId val="54578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85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Average</a:t>
            </a:r>
            <a:r>
              <a:rPr lang="en-US" sz="1800" b="1" baseline="0">
                <a:solidFill>
                  <a:schemeClr val="tx1"/>
                </a:solidFill>
              </a:rPr>
              <a:t> Nutrient Concentrations for "Control" Sites, Pine River Watershed, Summer, 2023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data PR 2023'!$F$38</c:f>
              <c:strCache>
                <c:ptCount val="1"/>
                <c:pt idx="0">
                  <c:v>Riverdale Ditch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data PR 2023'!$G$37:$H$37</c:f>
              <c:strCache>
                <c:ptCount val="2"/>
                <c:pt idx="0">
                  <c:v>Ave Ammonia (NH3) mg/L</c:v>
                </c:pt>
                <c:pt idx="1">
                  <c:v>Ave SRP (PO4) mg/L</c:v>
                </c:pt>
              </c:strCache>
            </c:strRef>
          </c:cat>
          <c:val>
            <c:numRef>
              <c:f>'All data PR 2023'!$G$38:$H$38</c:f>
              <c:numCache>
                <c:formatCode>General</c:formatCode>
                <c:ptCount val="2"/>
                <c:pt idx="0">
                  <c:v>0.01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4-994B-B1F5-CF473BA54A13}"/>
            </c:ext>
          </c:extLst>
        </c:ser>
        <c:ser>
          <c:idx val="1"/>
          <c:order val="1"/>
          <c:tx>
            <c:strRef>
              <c:f>'All data PR 2023'!$F$39</c:f>
              <c:strCache>
                <c:ptCount val="1"/>
                <c:pt idx="0">
                  <c:v>Lumberjack Park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data PR 2023'!$G$37:$H$37</c:f>
              <c:strCache>
                <c:ptCount val="2"/>
                <c:pt idx="0">
                  <c:v>Ave Ammonia (NH3) mg/L</c:v>
                </c:pt>
                <c:pt idx="1">
                  <c:v>Ave SRP (PO4) mg/L</c:v>
                </c:pt>
              </c:strCache>
            </c:strRef>
          </c:cat>
          <c:val>
            <c:numRef>
              <c:f>'All data PR 2023'!$G$39:$H$39</c:f>
              <c:numCache>
                <c:formatCode>General</c:formatCode>
                <c:ptCount val="2"/>
                <c:pt idx="0">
                  <c:v>0.03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4-994B-B1F5-CF473BA54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802687"/>
        <c:axId val="1691178303"/>
      </c:barChart>
      <c:catAx>
        <c:axId val="169080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78303"/>
        <c:crosses val="autoZero"/>
        <c:auto val="1"/>
        <c:lblAlgn val="ctr"/>
        <c:lblOffset val="100"/>
        <c:noMultiLvlLbl val="0"/>
      </c:catAx>
      <c:valAx>
        <c:axId val="169117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80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Thermotolerant </a:t>
            </a:r>
            <a:r>
              <a:rPr lang="en-US" sz="1600" b="1" i="1" dirty="0">
                <a:solidFill>
                  <a:schemeClr val="tx1"/>
                </a:solidFill>
              </a:rPr>
              <a:t>E. coli </a:t>
            </a:r>
            <a:r>
              <a:rPr lang="en-US" sz="1600" b="1" i="0" dirty="0">
                <a:solidFill>
                  <a:schemeClr val="tx1"/>
                </a:solidFill>
              </a:rPr>
              <a:t>Concentrations Control Sites, Pine</a:t>
            </a:r>
            <a:r>
              <a:rPr lang="en-US" sz="1600" b="1" i="0" baseline="0" dirty="0">
                <a:solidFill>
                  <a:schemeClr val="tx1"/>
                </a:solidFill>
              </a:rPr>
              <a:t> River Watershed, Summer, 2023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Data for Summer 2023.xlsx]e. coli'!$J$20</c:f>
              <c:strCache>
                <c:ptCount val="1"/>
                <c:pt idx="0">
                  <c:v>Thermotolerant E. coli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'[Total Data for Summer 2023.xlsx]e. coli'!$H$21:$I$22</c:f>
              <c:multiLvlStrCache>
                <c:ptCount val="2"/>
                <c:lvl>
                  <c:pt idx="0">
                    <c:v>7/11/23</c:v>
                  </c:pt>
                  <c:pt idx="1">
                    <c:v>8/2/23</c:v>
                  </c:pt>
                </c:lvl>
                <c:lvl>
                  <c:pt idx="0">
                    <c:v>Riverdale Ditch</c:v>
                  </c:pt>
                  <c:pt idx="1">
                    <c:v>Lumberjack Park</c:v>
                  </c:pt>
                </c:lvl>
              </c:multiLvlStrCache>
            </c:multiLvlStrRef>
          </c:cat>
          <c:val>
            <c:numRef>
              <c:f>'[Total Data for Summer 2023.xlsx]e. coli'!$J$21:$J$22</c:f>
              <c:numCache>
                <c:formatCode>General</c:formatCode>
                <c:ptCount val="2"/>
                <c:pt idx="0">
                  <c:v>100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E-A744-9B72-BDF2913E6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077087"/>
        <c:axId val="576008207"/>
      </c:barChart>
      <c:catAx>
        <c:axId val="57607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08207"/>
        <c:crosses val="autoZero"/>
        <c:auto val="1"/>
        <c:lblAlgn val="ctr"/>
        <c:lblOffset val="100"/>
        <c:noMultiLvlLbl val="0"/>
      </c:catAx>
      <c:valAx>
        <c:axId val="57600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7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Averages</a:t>
            </a:r>
            <a:r>
              <a:rPr lang="en-US" sz="1600" b="1" baseline="0">
                <a:solidFill>
                  <a:schemeClr val="tx1"/>
                </a:solidFill>
              </a:rPr>
              <a:t> for Nutrients (N-Ammonia and SRP) for Upper Pine River Sampling Sites, Summer, 2023</a:t>
            </a:r>
            <a:endParaRPr lang="en-US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0415573053368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Plots by section'!$D$20</c:f>
              <c:strCache>
                <c:ptCount val="1"/>
                <c:pt idx="0">
                  <c:v>Ammonia (NH3) mg/L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Plots by section'!$C$21:$C$23</c:f>
              <c:strCache>
                <c:ptCount val="3"/>
                <c:pt idx="0">
                  <c:v>PR S. Rolland Rd</c:v>
                </c:pt>
                <c:pt idx="1">
                  <c:v>N. Blanchard Rd (Thatcher Cr)</c:v>
                </c:pt>
                <c:pt idx="2">
                  <c:v>N. Freemont Rd (Thatcher Cr)</c:v>
                </c:pt>
              </c:strCache>
            </c:strRef>
          </c:cat>
          <c:val>
            <c:numRef>
              <c:f>'Summary Plots by section'!$D$21:$D$23</c:f>
              <c:numCache>
                <c:formatCode>General</c:formatCode>
                <c:ptCount val="3"/>
                <c:pt idx="0">
                  <c:v>0.08</c:v>
                </c:pt>
                <c:pt idx="1">
                  <c:v>0.11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E-D541-895B-418E9424FE66}"/>
            </c:ext>
          </c:extLst>
        </c:ser>
        <c:ser>
          <c:idx val="1"/>
          <c:order val="1"/>
          <c:tx>
            <c:strRef>
              <c:f>'Summary Plots by section'!$E$20</c:f>
              <c:strCache>
                <c:ptCount val="1"/>
                <c:pt idx="0">
                  <c:v>SRP (PO4) mg/L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Plots by section'!$C$21:$C$23</c:f>
              <c:strCache>
                <c:ptCount val="3"/>
                <c:pt idx="0">
                  <c:v>PR S. Rolland Rd</c:v>
                </c:pt>
                <c:pt idx="1">
                  <c:v>N. Blanchard Rd (Thatcher Cr)</c:v>
                </c:pt>
                <c:pt idx="2">
                  <c:v>N. Freemont Rd (Thatcher Cr)</c:v>
                </c:pt>
              </c:strCache>
            </c:strRef>
          </c:cat>
          <c:val>
            <c:numRef>
              <c:f>'Summary Plots by section'!$E$21:$E$23</c:f>
              <c:numCache>
                <c:formatCode>General</c:formatCode>
                <c:ptCount val="3"/>
                <c:pt idx="0">
                  <c:v>0.06</c:v>
                </c:pt>
                <c:pt idx="1">
                  <c:v>0.13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E-D541-895B-418E9424F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3947871"/>
        <c:axId val="1765200255"/>
      </c:barChart>
      <c:catAx>
        <c:axId val="179394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200255"/>
        <c:crosses val="autoZero"/>
        <c:auto val="1"/>
        <c:lblAlgn val="ctr"/>
        <c:lblOffset val="100"/>
        <c:noMultiLvlLbl val="0"/>
      </c:catAx>
      <c:valAx>
        <c:axId val="176520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94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Average for N-Ammonia</a:t>
            </a:r>
            <a:r>
              <a:rPr lang="en-US" sz="1600" b="1" baseline="0" dirty="0">
                <a:solidFill>
                  <a:schemeClr val="tx1"/>
                </a:solidFill>
              </a:rPr>
              <a:t> and SRP for </a:t>
            </a:r>
            <a:r>
              <a:rPr lang="en-US" sz="1600" b="1" dirty="0">
                <a:solidFill>
                  <a:schemeClr val="tx1"/>
                </a:solidFill>
              </a:rPr>
              <a:t>All</a:t>
            </a:r>
            <a:r>
              <a:rPr lang="en-US" sz="1600" b="1" baseline="0" dirty="0">
                <a:solidFill>
                  <a:schemeClr val="tx1"/>
                </a:solidFill>
              </a:rPr>
              <a:t> Headwaters Sites, Pine River, Summer, 2023</a:t>
            </a:r>
            <a:endParaRPr lang="en-US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Plots by section'!$L$17</c:f>
              <c:strCache>
                <c:ptCount val="1"/>
                <c:pt idx="0">
                  <c:v>Headwaters (upper PR)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Plots by section'!$M$16:$N$16</c:f>
              <c:strCache>
                <c:ptCount val="2"/>
                <c:pt idx="0">
                  <c:v>Ammonia</c:v>
                </c:pt>
                <c:pt idx="1">
                  <c:v>SRP</c:v>
                </c:pt>
              </c:strCache>
            </c:strRef>
          </c:cat>
          <c:val>
            <c:numRef>
              <c:f>'Summary Plots by section'!$M$17:$N$17</c:f>
              <c:numCache>
                <c:formatCode>General</c:formatCode>
                <c:ptCount val="2"/>
                <c:pt idx="0">
                  <c:v>0.08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6A4F-86AA-FAE76FD60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6635967"/>
        <c:axId val="1786637695"/>
      </c:barChart>
      <c:catAx>
        <c:axId val="178663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37695"/>
        <c:crosses val="autoZero"/>
        <c:auto val="1"/>
        <c:lblAlgn val="ctr"/>
        <c:lblOffset val="100"/>
        <c:noMultiLvlLbl val="0"/>
      </c:catAx>
      <c:valAx>
        <c:axId val="178663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3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>
                <a:solidFill>
                  <a:schemeClr val="tx1"/>
                </a:solidFill>
              </a:rPr>
              <a:t>Thermotolerant</a:t>
            </a:r>
            <a:r>
              <a:rPr lang="en-US" sz="1800" b="1" i="0" baseline="0" dirty="0">
                <a:solidFill>
                  <a:schemeClr val="tx1"/>
                </a:solidFill>
              </a:rPr>
              <a:t> </a:t>
            </a:r>
            <a:r>
              <a:rPr lang="en-US" sz="1800" b="1" i="1" baseline="0" dirty="0">
                <a:solidFill>
                  <a:schemeClr val="tx1"/>
                </a:solidFill>
              </a:rPr>
              <a:t>E. coli </a:t>
            </a:r>
            <a:r>
              <a:rPr lang="en-US" sz="1800" b="1" i="0" baseline="0" dirty="0">
                <a:solidFill>
                  <a:schemeClr val="tx1"/>
                </a:solidFill>
              </a:rPr>
              <a:t>Concentrations in Upper Pine River Watershed, Summer, 2023</a:t>
            </a:r>
            <a:endParaRPr lang="en-US" sz="1800" b="1" i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Data for Summer 2023.xlsx]e. coli'!$C$2</c:f>
              <c:strCache>
                <c:ptCount val="1"/>
                <c:pt idx="0">
                  <c:v>E. coli (CFU) Ave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'[Total Data for Summer 2023.xlsx]e. coli'!$A$3:$B$12</c:f>
              <c:multiLvlStrCache>
                <c:ptCount val="10"/>
                <c:lvl>
                  <c:pt idx="0">
                    <c:v>6/14/23</c:v>
                  </c:pt>
                  <c:pt idx="1">
                    <c:v>6/23/23</c:v>
                  </c:pt>
                  <c:pt idx="2">
                    <c:v>8/2/23</c:v>
                  </c:pt>
                  <c:pt idx="3">
                    <c:v>6/14/23</c:v>
                  </c:pt>
                  <c:pt idx="4">
                    <c:v>6/23/23</c:v>
                  </c:pt>
                  <c:pt idx="5">
                    <c:v>7/14/23</c:v>
                  </c:pt>
                  <c:pt idx="6">
                    <c:v>8/2/23</c:v>
                  </c:pt>
                  <c:pt idx="7">
                    <c:v>6/14/23</c:v>
                  </c:pt>
                  <c:pt idx="8">
                    <c:v>6/23/23</c:v>
                  </c:pt>
                  <c:pt idx="9">
                    <c:v>8/2/23</c:v>
                  </c:pt>
                </c:lvl>
                <c:lvl>
                  <c:pt idx="0">
                    <c:v>PR S. Rolland Rd</c:v>
                  </c:pt>
                  <c:pt idx="3">
                    <c:v>N. Blanchard Rd (Thatcher Cr)</c:v>
                  </c:pt>
                  <c:pt idx="7">
                    <c:v>N. Freemont Rd (Thatcher Cr)</c:v>
                  </c:pt>
                </c:lvl>
              </c:multiLvlStrCache>
            </c:multiLvlStrRef>
          </c:cat>
          <c:val>
            <c:numRef>
              <c:f>'[Total Data for Summer 2023.xlsx]e. coli'!$C$3:$C$12</c:f>
              <c:numCache>
                <c:formatCode>General</c:formatCode>
                <c:ptCount val="10"/>
                <c:pt idx="0">
                  <c:v>200</c:v>
                </c:pt>
                <c:pt idx="1">
                  <c:v>333</c:v>
                </c:pt>
                <c:pt idx="2">
                  <c:v>450</c:v>
                </c:pt>
                <c:pt idx="3">
                  <c:v>400</c:v>
                </c:pt>
                <c:pt idx="4">
                  <c:v>233</c:v>
                </c:pt>
                <c:pt idx="6">
                  <c:v>650</c:v>
                </c:pt>
                <c:pt idx="7">
                  <c:v>200</c:v>
                </c:pt>
                <c:pt idx="8">
                  <c:v>100</c:v>
                </c:pt>
                <c:pt idx="9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5-7A4E-9DBD-146DD6D3F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906079"/>
        <c:axId val="434907807"/>
      </c:barChart>
      <c:catAx>
        <c:axId val="43490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07807"/>
        <c:crosses val="autoZero"/>
        <c:auto val="1"/>
        <c:lblAlgn val="ctr"/>
        <c:lblOffset val="100"/>
        <c:noMultiLvlLbl val="0"/>
      </c:catAx>
      <c:valAx>
        <c:axId val="43490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0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Ave. Thermotolerant </a:t>
            </a:r>
            <a:r>
              <a:rPr lang="en-US" sz="1800" b="1" i="1" dirty="0">
                <a:solidFill>
                  <a:schemeClr val="tx1"/>
                </a:solidFill>
              </a:rPr>
              <a:t>E. coli </a:t>
            </a:r>
            <a:r>
              <a:rPr lang="en-US" sz="1800" b="1" i="0" dirty="0">
                <a:solidFill>
                  <a:schemeClr val="tx1"/>
                </a:solidFill>
              </a:rPr>
              <a:t>Concentration for Summer, 2023 </a:t>
            </a:r>
          </a:p>
          <a:p>
            <a:pPr>
              <a:defRPr/>
            </a:pPr>
            <a:r>
              <a:rPr lang="en-US" sz="1800" b="1" i="0" dirty="0">
                <a:solidFill>
                  <a:schemeClr val="tx1"/>
                </a:solidFill>
              </a:rPr>
              <a:t>Upper PR Watershed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Data for Summer 2023.xlsx]e. coli'!$M$11</c:f>
              <c:strCache>
                <c:ptCount val="1"/>
                <c:pt idx="0">
                  <c:v>Upper Watershed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'[Total Data for Summer 2023.xlsx]e. coli'!$N$10</c:f>
              <c:strCache>
                <c:ptCount val="1"/>
                <c:pt idx="0">
                  <c:v>Thermotolerant E. coli Ave. Concentration</c:v>
                </c:pt>
              </c:strCache>
            </c:strRef>
          </c:cat>
          <c:val>
            <c:numRef>
              <c:f>'[Total Data for Summer 2023.xlsx]e. coli'!$N$11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5-D14C-A262-2FD73D570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12335"/>
        <c:axId val="450973967"/>
      </c:barChart>
      <c:catAx>
        <c:axId val="43671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73967"/>
        <c:crosses val="autoZero"/>
        <c:auto val="1"/>
        <c:lblAlgn val="ctr"/>
        <c:lblOffset val="100"/>
        <c:noMultiLvlLbl val="0"/>
      </c:catAx>
      <c:valAx>
        <c:axId val="45097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71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Nutrient Results for Sampling Site in Mid-Section of Pine River Watershed,</a:t>
            </a:r>
            <a:r>
              <a:rPr lang="en-US" sz="1800" b="1" baseline="0">
                <a:solidFill>
                  <a:schemeClr val="tx1"/>
                </a:solidFill>
              </a:rPr>
              <a:t> Summer, 2023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data PR 2023'!$C$14</c:f>
              <c:strCache>
                <c:ptCount val="1"/>
                <c:pt idx="0">
                  <c:v>Ammonia (NH3) mg/L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'All data PR 2023'!$A$15:$B$31</c:f>
              <c:multiLvlStrCache>
                <c:ptCount val="17"/>
                <c:lvl>
                  <c:pt idx="0">
                    <c:v>6/16/23</c:v>
                  </c:pt>
                  <c:pt idx="1">
                    <c:v>6/27/23</c:v>
                  </c:pt>
                  <c:pt idx="2">
                    <c:v>7/11/23</c:v>
                  </c:pt>
                  <c:pt idx="3">
                    <c:v>7/18/23</c:v>
                  </c:pt>
                  <c:pt idx="4">
                    <c:v>7/27/23</c:v>
                  </c:pt>
                  <c:pt idx="5">
                    <c:v>6/16/23</c:v>
                  </c:pt>
                  <c:pt idx="6">
                    <c:v>6/27/23</c:v>
                  </c:pt>
                  <c:pt idx="7">
                    <c:v>7/11/23</c:v>
                  </c:pt>
                  <c:pt idx="8">
                    <c:v>7/18/23</c:v>
                  </c:pt>
                  <c:pt idx="9">
                    <c:v>7/27/23</c:v>
                  </c:pt>
                  <c:pt idx="10">
                    <c:v>6/16/23</c:v>
                  </c:pt>
                  <c:pt idx="11">
                    <c:v>6/27/23</c:v>
                  </c:pt>
                  <c:pt idx="12">
                    <c:v>7/11/23</c:v>
                  </c:pt>
                  <c:pt idx="13">
                    <c:v>7/18/23</c:v>
                  </c:pt>
                  <c:pt idx="14">
                    <c:v>6/27/23</c:v>
                  </c:pt>
                  <c:pt idx="15">
                    <c:v>7/11/23</c:v>
                  </c:pt>
                  <c:pt idx="16">
                    <c:v>7/27/23</c:v>
                  </c:pt>
                </c:lvl>
                <c:lvl>
                  <c:pt idx="0">
                    <c:v>Honeyoey Cr at Riverview Rd</c:v>
                  </c:pt>
                  <c:pt idx="5">
                    <c:v>Harrison Rd (pine river)</c:v>
                  </c:pt>
                  <c:pt idx="10">
                    <c:v>Alma Boat Launch</c:v>
                  </c:pt>
                  <c:pt idx="14">
                    <c:v>PR @ McBride Rd</c:v>
                  </c:pt>
                </c:lvl>
              </c:multiLvlStrCache>
            </c:multiLvlStrRef>
          </c:cat>
          <c:val>
            <c:numRef>
              <c:f>'All data PR 2023'!$C$15:$C$31</c:f>
              <c:numCache>
                <c:formatCode>General</c:formatCode>
                <c:ptCount val="17"/>
                <c:pt idx="0">
                  <c:v>0.06</c:v>
                </c:pt>
                <c:pt idx="1">
                  <c:v>0.04</c:v>
                </c:pt>
                <c:pt idx="2">
                  <c:v>0.02</c:v>
                </c:pt>
                <c:pt idx="3">
                  <c:v>1.7000000000000001E-2</c:v>
                </c:pt>
                <c:pt idx="4">
                  <c:v>0.01</c:v>
                </c:pt>
                <c:pt idx="5">
                  <c:v>4.4999999999999998E-2</c:v>
                </c:pt>
                <c:pt idx="6">
                  <c:v>0.155</c:v>
                </c:pt>
                <c:pt idx="7">
                  <c:v>0.02</c:v>
                </c:pt>
                <c:pt idx="8">
                  <c:v>0.04</c:v>
                </c:pt>
                <c:pt idx="9">
                  <c:v>0.02</c:v>
                </c:pt>
                <c:pt idx="10">
                  <c:v>0.11</c:v>
                </c:pt>
                <c:pt idx="11">
                  <c:v>0.23</c:v>
                </c:pt>
                <c:pt idx="12">
                  <c:v>0.01</c:v>
                </c:pt>
                <c:pt idx="13">
                  <c:v>0.03</c:v>
                </c:pt>
                <c:pt idx="14">
                  <c:v>0.1</c:v>
                </c:pt>
                <c:pt idx="15">
                  <c:v>0.05</c:v>
                </c:pt>
                <c:pt idx="1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3-594F-B10C-2E3A6C864A4F}"/>
            </c:ext>
          </c:extLst>
        </c:ser>
        <c:ser>
          <c:idx val="1"/>
          <c:order val="1"/>
          <c:tx>
            <c:strRef>
              <c:f>'All data PR 2023'!$D$14</c:f>
              <c:strCache>
                <c:ptCount val="1"/>
                <c:pt idx="0">
                  <c:v>SRP (PO4) mg/L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'All data PR 2023'!$A$15:$B$31</c:f>
              <c:multiLvlStrCache>
                <c:ptCount val="17"/>
                <c:lvl>
                  <c:pt idx="0">
                    <c:v>6/16/23</c:v>
                  </c:pt>
                  <c:pt idx="1">
                    <c:v>6/27/23</c:v>
                  </c:pt>
                  <c:pt idx="2">
                    <c:v>7/11/23</c:v>
                  </c:pt>
                  <c:pt idx="3">
                    <c:v>7/18/23</c:v>
                  </c:pt>
                  <c:pt idx="4">
                    <c:v>7/27/23</c:v>
                  </c:pt>
                  <c:pt idx="5">
                    <c:v>6/16/23</c:v>
                  </c:pt>
                  <c:pt idx="6">
                    <c:v>6/27/23</c:v>
                  </c:pt>
                  <c:pt idx="7">
                    <c:v>7/11/23</c:v>
                  </c:pt>
                  <c:pt idx="8">
                    <c:v>7/18/23</c:v>
                  </c:pt>
                  <c:pt idx="9">
                    <c:v>7/27/23</c:v>
                  </c:pt>
                  <c:pt idx="10">
                    <c:v>6/16/23</c:v>
                  </c:pt>
                  <c:pt idx="11">
                    <c:v>6/27/23</c:v>
                  </c:pt>
                  <c:pt idx="12">
                    <c:v>7/11/23</c:v>
                  </c:pt>
                  <c:pt idx="13">
                    <c:v>7/18/23</c:v>
                  </c:pt>
                  <c:pt idx="14">
                    <c:v>6/27/23</c:v>
                  </c:pt>
                  <c:pt idx="15">
                    <c:v>7/11/23</c:v>
                  </c:pt>
                  <c:pt idx="16">
                    <c:v>7/27/23</c:v>
                  </c:pt>
                </c:lvl>
                <c:lvl>
                  <c:pt idx="0">
                    <c:v>Honeyoey Cr at Riverview Rd</c:v>
                  </c:pt>
                  <c:pt idx="5">
                    <c:v>Harrison Rd (pine river)</c:v>
                  </c:pt>
                  <c:pt idx="10">
                    <c:v>Alma Boat Launch</c:v>
                  </c:pt>
                  <c:pt idx="14">
                    <c:v>PR @ McBride Rd</c:v>
                  </c:pt>
                </c:lvl>
              </c:multiLvlStrCache>
            </c:multiLvlStrRef>
          </c:cat>
          <c:val>
            <c:numRef>
              <c:f>'All data PR 2023'!$D$15:$D$31</c:f>
              <c:numCache>
                <c:formatCode>General</c:formatCode>
                <c:ptCount val="17"/>
                <c:pt idx="0">
                  <c:v>0.03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0.06</c:v>
                </c:pt>
                <c:pt idx="5">
                  <c:v>0.06</c:v>
                </c:pt>
                <c:pt idx="6">
                  <c:v>0.22500000000000001</c:v>
                </c:pt>
                <c:pt idx="7">
                  <c:v>0.15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0.12</c:v>
                </c:pt>
                <c:pt idx="11">
                  <c:v>0.25</c:v>
                </c:pt>
                <c:pt idx="12">
                  <c:v>0.17</c:v>
                </c:pt>
                <c:pt idx="13">
                  <c:v>0.1</c:v>
                </c:pt>
                <c:pt idx="14">
                  <c:v>0.04</c:v>
                </c:pt>
                <c:pt idx="15">
                  <c:v>0.17</c:v>
                </c:pt>
                <c:pt idx="1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3-594F-B10C-2E3A6C864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007503"/>
        <c:axId val="1780422383"/>
      </c:barChart>
      <c:catAx>
        <c:axId val="178000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422383"/>
        <c:crosses val="autoZero"/>
        <c:auto val="1"/>
        <c:lblAlgn val="ctr"/>
        <c:lblOffset val="100"/>
        <c:noMultiLvlLbl val="0"/>
      </c:catAx>
      <c:valAx>
        <c:axId val="178042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00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Nutrient Averages</a:t>
            </a:r>
            <a:r>
              <a:rPr lang="en-US" b="1" baseline="0">
                <a:solidFill>
                  <a:schemeClr val="tx1"/>
                </a:solidFill>
              </a:rPr>
              <a:t> for Mid-Section Portion of Pine River Watershed, Summer, 2023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data PR 2023'!$G$16</c:f>
              <c:strCache>
                <c:ptCount val="1"/>
                <c:pt idx="0">
                  <c:v>Ave. Ammonia (NH3) mg/L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data PR 2023'!$F$17:$F$20</c:f>
              <c:strCache>
                <c:ptCount val="4"/>
                <c:pt idx="0">
                  <c:v>Honeyoey Creek</c:v>
                </c:pt>
                <c:pt idx="1">
                  <c:v>Harrison Rd (pine river)</c:v>
                </c:pt>
                <c:pt idx="2">
                  <c:v>Alma Boat Launch</c:v>
                </c:pt>
                <c:pt idx="3">
                  <c:v>PR @ McBride Rd</c:v>
                </c:pt>
              </c:strCache>
            </c:strRef>
          </c:cat>
          <c:val>
            <c:numRef>
              <c:f>'All data PR 2023'!$G$17:$G$20</c:f>
              <c:numCache>
                <c:formatCode>General</c:formatCode>
                <c:ptCount val="4"/>
                <c:pt idx="0">
                  <c:v>0.03</c:v>
                </c:pt>
                <c:pt idx="1">
                  <c:v>0.06</c:v>
                </c:pt>
                <c:pt idx="2">
                  <c:v>0.1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F-5E4D-B816-9F56EE8C4606}"/>
            </c:ext>
          </c:extLst>
        </c:ser>
        <c:ser>
          <c:idx val="1"/>
          <c:order val="1"/>
          <c:tx>
            <c:strRef>
              <c:f>'All data PR 2023'!$H$16</c:f>
              <c:strCache>
                <c:ptCount val="1"/>
                <c:pt idx="0">
                  <c:v>Ave. SRP (PO4) mg/L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 data PR 2023'!$F$17:$F$20</c:f>
              <c:strCache>
                <c:ptCount val="4"/>
                <c:pt idx="0">
                  <c:v>Honeyoey Creek</c:v>
                </c:pt>
                <c:pt idx="1">
                  <c:v>Harrison Rd (pine river)</c:v>
                </c:pt>
                <c:pt idx="2">
                  <c:v>Alma Boat Launch</c:v>
                </c:pt>
                <c:pt idx="3">
                  <c:v>PR @ McBride Rd</c:v>
                </c:pt>
              </c:strCache>
            </c:strRef>
          </c:cat>
          <c:val>
            <c:numRef>
              <c:f>'All data PR 2023'!$H$17:$H$20</c:f>
              <c:numCache>
                <c:formatCode>General</c:formatCode>
                <c:ptCount val="4"/>
                <c:pt idx="0">
                  <c:v>0.08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F-5E4D-B816-9F56EE8C4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701391"/>
        <c:axId val="1784861039"/>
      </c:barChart>
      <c:catAx>
        <c:axId val="178570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861039"/>
        <c:crosses val="autoZero"/>
        <c:auto val="1"/>
        <c:lblAlgn val="ctr"/>
        <c:lblOffset val="100"/>
        <c:noMultiLvlLbl val="0"/>
      </c:catAx>
      <c:valAx>
        <c:axId val="178486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70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Average for</a:t>
            </a:r>
            <a:r>
              <a:rPr lang="en-US" sz="1800" b="1" baseline="0" dirty="0">
                <a:solidFill>
                  <a:schemeClr val="tx1"/>
                </a:solidFill>
              </a:rPr>
              <a:t> N-Ammonia and SRP for All Mid-Section Sites, Pine River Watershed, Summer, 2023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data PR 2023'!$K$18</c:f>
              <c:strCache>
                <c:ptCount val="1"/>
                <c:pt idx="0">
                  <c:v>Mid-Section Pine River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 data PR 2023'!$L$17:$M$17</c:f>
              <c:strCache>
                <c:ptCount val="2"/>
                <c:pt idx="0">
                  <c:v>Ammonia (NH3) mg/L</c:v>
                </c:pt>
                <c:pt idx="1">
                  <c:v>SRP (PO4) mgL</c:v>
                </c:pt>
              </c:strCache>
            </c:strRef>
          </c:cat>
          <c:val>
            <c:numRef>
              <c:f>'All data PR 2023'!$L$18:$M$18</c:f>
              <c:numCache>
                <c:formatCode>General</c:formatCode>
                <c:ptCount val="2"/>
                <c:pt idx="0">
                  <c:v>0.06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E-D048-913E-5AB128A08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3239615"/>
        <c:axId val="1822561663"/>
      </c:barChart>
      <c:catAx>
        <c:axId val="182323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561663"/>
        <c:crosses val="autoZero"/>
        <c:auto val="1"/>
        <c:lblAlgn val="ctr"/>
        <c:lblOffset val="100"/>
        <c:noMultiLvlLbl val="0"/>
      </c:catAx>
      <c:valAx>
        <c:axId val="182256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23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Thermotolerant </a:t>
            </a:r>
            <a:r>
              <a:rPr lang="en-US" sz="1800" b="1" i="1" dirty="0">
                <a:solidFill>
                  <a:schemeClr val="tx1"/>
                </a:solidFill>
              </a:rPr>
              <a:t>E. coli </a:t>
            </a:r>
            <a:r>
              <a:rPr lang="en-US" sz="1800" b="1" i="0" dirty="0">
                <a:solidFill>
                  <a:schemeClr val="tx1"/>
                </a:solidFill>
              </a:rPr>
              <a:t>Concentrations Mid-Section Sites Pine River Watershed, Summer, 2023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'[Total Data for Summer 2023.xlsx]e. coli'!$A$14:$B$30</c:f>
              <c:multiLvlStrCache>
                <c:ptCount val="17"/>
                <c:lvl>
                  <c:pt idx="0">
                    <c:v>6/16/23</c:v>
                  </c:pt>
                  <c:pt idx="1">
                    <c:v>6/27/23</c:v>
                  </c:pt>
                  <c:pt idx="2">
                    <c:v>7/11/23</c:v>
                  </c:pt>
                  <c:pt idx="3">
                    <c:v>7/18/23</c:v>
                  </c:pt>
                  <c:pt idx="4">
                    <c:v>7/27/23</c:v>
                  </c:pt>
                  <c:pt idx="5">
                    <c:v>6/16/23</c:v>
                  </c:pt>
                  <c:pt idx="6">
                    <c:v>6/27/23</c:v>
                  </c:pt>
                  <c:pt idx="7">
                    <c:v>7/11/23</c:v>
                  </c:pt>
                  <c:pt idx="8">
                    <c:v>7/18/23</c:v>
                  </c:pt>
                  <c:pt idx="9">
                    <c:v>7/27/23</c:v>
                  </c:pt>
                  <c:pt idx="10">
                    <c:v>6/16/23</c:v>
                  </c:pt>
                  <c:pt idx="11">
                    <c:v>6/27/23</c:v>
                  </c:pt>
                  <c:pt idx="12">
                    <c:v>7/11/23</c:v>
                  </c:pt>
                  <c:pt idx="13">
                    <c:v>7/18/23</c:v>
                  </c:pt>
                  <c:pt idx="14">
                    <c:v>6/27/23</c:v>
                  </c:pt>
                  <c:pt idx="15">
                    <c:v>7/11/23</c:v>
                  </c:pt>
                  <c:pt idx="16">
                    <c:v>7/27/23</c:v>
                  </c:pt>
                </c:lvl>
                <c:lvl>
                  <c:pt idx="0">
                    <c:v>Honeyoey Cr at Riverview Rd</c:v>
                  </c:pt>
                  <c:pt idx="5">
                    <c:v>Harrison Rd (pine river)</c:v>
                  </c:pt>
                  <c:pt idx="10">
                    <c:v>Alma Boat Launch</c:v>
                  </c:pt>
                  <c:pt idx="14">
                    <c:v>PR @ McBride Rd</c:v>
                  </c:pt>
                </c:lvl>
              </c:multiLvlStrCache>
            </c:multiLvlStrRef>
          </c:cat>
          <c:val>
            <c:numRef>
              <c:f>'[Total Data for Summer 2023.xlsx]e. coli'!$C$14:$C$30</c:f>
              <c:numCache>
                <c:formatCode>General</c:formatCode>
                <c:ptCount val="17"/>
                <c:pt idx="0">
                  <c:v>500</c:v>
                </c:pt>
                <c:pt idx="2">
                  <c:v>1200</c:v>
                </c:pt>
                <c:pt idx="4">
                  <c:v>800</c:v>
                </c:pt>
                <c:pt idx="5">
                  <c:v>700</c:v>
                </c:pt>
                <c:pt idx="6">
                  <c:v>2133</c:v>
                </c:pt>
                <c:pt idx="7">
                  <c:v>400</c:v>
                </c:pt>
                <c:pt idx="9">
                  <c:v>1700</c:v>
                </c:pt>
                <c:pt idx="10">
                  <c:v>200</c:v>
                </c:pt>
                <c:pt idx="11">
                  <c:v>167</c:v>
                </c:pt>
                <c:pt idx="12">
                  <c:v>100</c:v>
                </c:pt>
                <c:pt idx="15">
                  <c:v>1200</c:v>
                </c:pt>
                <c:pt idx="16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1-FC42-8868-2FB10AB9C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255407"/>
        <c:axId val="451463551"/>
      </c:barChart>
      <c:catAx>
        <c:axId val="51425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463551"/>
        <c:crosses val="autoZero"/>
        <c:auto val="1"/>
        <c:lblAlgn val="ctr"/>
        <c:lblOffset val="100"/>
        <c:noMultiLvlLbl val="0"/>
      </c:catAx>
      <c:valAx>
        <c:axId val="45146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25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0.55493</cdr:y>
    </cdr:from>
    <cdr:to>
      <cdr:x>1</cdr:x>
      <cdr:y>0.55493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6632D88-6A39-2D69-3B80-9BCD7A5C43D3}"/>
            </a:ext>
          </a:extLst>
        </cdr:cNvPr>
        <cdr:cNvCxnSpPr/>
      </cdr:nvCxnSpPr>
      <cdr:spPr>
        <a:xfrm xmlns:a="http://schemas.openxmlformats.org/drawingml/2006/main">
          <a:off x="0" y="2105811"/>
          <a:ext cx="559090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0.63467</cdr:y>
    </cdr:from>
    <cdr:to>
      <cdr:x>1</cdr:x>
      <cdr:y>0.63467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7C50CBB-908B-26A0-0467-734CBFB9FC35}"/>
            </a:ext>
          </a:extLst>
        </cdr:cNvPr>
        <cdr:cNvCxnSpPr/>
      </cdr:nvCxnSpPr>
      <cdr:spPr>
        <a:xfrm xmlns:a="http://schemas.openxmlformats.org/drawingml/2006/main">
          <a:off x="-6453051" y="2520329"/>
          <a:ext cx="5738949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0.24709</cdr:x>
      <cdr:y>0.33769</cdr:y>
    </cdr:from>
    <cdr:to>
      <cdr:x>0.60957</cdr:x>
      <cdr:y>0.46945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33B3D740-B62F-1AF9-1801-D3D0FB2245D6}"/>
            </a:ext>
          </a:extLst>
        </cdr:cNvPr>
        <cdr:cNvSpPr txBox="1"/>
      </cdr:nvSpPr>
      <cdr:spPr>
        <a:xfrm xmlns:a="http://schemas.openxmlformats.org/drawingml/2006/main">
          <a:off x="1418045" y="1341012"/>
          <a:ext cx="208024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Nutrient Concentrations </a:t>
          </a:r>
        </a:p>
        <a:p xmlns:a="http://schemas.openxmlformats.org/drawingml/2006/main">
          <a:pPr algn="ctr"/>
          <a:r>
            <a:rPr lang="en-US" sz="1400" dirty="0"/>
            <a:t>for Healthy Streams</a:t>
          </a:r>
        </a:p>
      </cdr:txBody>
    </cdr:sp>
  </cdr:relSizeAnchor>
  <cdr:relSizeAnchor xmlns:cdr="http://schemas.openxmlformats.org/drawingml/2006/chartDrawing">
    <cdr:from>
      <cdr:x>0.5736</cdr:x>
      <cdr:y>0.44398</cdr:y>
    </cdr:from>
    <cdr:to>
      <cdr:x>0.5736</cdr:x>
      <cdr:y>0.61513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84003C1-D8BC-5153-346C-D4B41A9928B6}"/>
            </a:ext>
          </a:extLst>
        </cdr:cNvPr>
        <cdr:cNvCxnSpPr/>
      </cdr:nvCxnSpPr>
      <cdr:spPr>
        <a:xfrm xmlns:a="http://schemas.openxmlformats.org/drawingml/2006/main">
          <a:off x="3291840" y="1763088"/>
          <a:ext cx="0" cy="67966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0.0496</cdr:x>
      <cdr:y>0.52247</cdr:y>
    </cdr:from>
    <cdr:to>
      <cdr:x>1</cdr:x>
      <cdr:y>0.52247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7C7A9F-45A7-7159-67B4-5F6FA1FBC286}"/>
            </a:ext>
          </a:extLst>
        </cdr:cNvPr>
        <cdr:cNvCxnSpPr/>
      </cdr:nvCxnSpPr>
      <cdr:spPr>
        <a:xfrm xmlns:a="http://schemas.openxmlformats.org/drawingml/2006/main">
          <a:off x="555592" y="2789138"/>
          <a:ext cx="10644971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0.0724</cdr:x>
      <cdr:y>0.27304</cdr:y>
    </cdr:from>
    <cdr:to>
      <cdr:x>1</cdr:x>
      <cdr:y>0.27304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00B2AC7-7C26-994A-9670-D3E8F1A9435B}"/>
            </a:ext>
          </a:extLst>
        </cdr:cNvPr>
        <cdr:cNvCxnSpPr/>
      </cdr:nvCxnSpPr>
      <cdr:spPr>
        <a:xfrm xmlns:a="http://schemas.openxmlformats.org/drawingml/2006/main">
          <a:off x="664030" y="1306287"/>
          <a:ext cx="850718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0.1955</cdr:x>
      <cdr:y>0.13912</cdr:y>
    </cdr:from>
    <cdr:to>
      <cdr:x>0.27981</cdr:x>
      <cdr:y>0.30559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5D76917-D13D-F927-FDE3-862CF9A77DDB}"/>
            </a:ext>
          </a:extLst>
        </cdr:cNvPr>
        <cdr:cNvSpPr txBox="1"/>
      </cdr:nvSpPr>
      <cdr:spPr>
        <a:xfrm xmlns:a="http://schemas.openxmlformats.org/drawingml/2006/main">
          <a:off x="2120538" y="7641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0.66699</cdr:y>
    </cdr:from>
    <cdr:to>
      <cdr:x>1</cdr:x>
      <cdr:y>0.66699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703618A-B6EE-CEF4-6F49-ABEB97C389B8}"/>
            </a:ext>
          </a:extLst>
        </cdr:cNvPr>
        <cdr:cNvCxnSpPr/>
      </cdr:nvCxnSpPr>
      <cdr:spPr>
        <a:xfrm xmlns:a="http://schemas.openxmlformats.org/drawingml/2006/main">
          <a:off x="0" y="3404530"/>
          <a:ext cx="6021977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0.65829</cdr:y>
    </cdr:from>
    <cdr:to>
      <cdr:x>1</cdr:x>
      <cdr:y>0.65829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9A86E1D-0FA1-E7C8-0537-30B2E8F28711}"/>
            </a:ext>
          </a:extLst>
        </cdr:cNvPr>
        <cdr:cNvCxnSpPr/>
      </cdr:nvCxnSpPr>
      <cdr:spPr>
        <a:xfrm xmlns:a="http://schemas.openxmlformats.org/drawingml/2006/main">
          <a:off x="201562" y="3523150"/>
          <a:ext cx="9586452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268F-F735-7BBC-00B3-B4EE569F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F862C-6844-230A-3120-24ED3083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172F2-E1FD-A8AB-B3A2-D1204471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8692-2D18-A6C8-585F-C1D1C040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BBAD-26A1-CB7C-BF40-4827466F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CA18-D90A-AEFA-AE19-7FC42D05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6E25D-17B5-B7A8-4A69-EEFDDB2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2BC60-476D-CC1B-20A3-96438030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0530-B9E6-6080-B0D1-A37CB7A4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45CA-66D3-7770-7F79-DD2E0C93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9550D-9ADE-D83E-AE3B-DEAB10C37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71731-DD93-EF8B-D0F9-0D5C22D4A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E4D8-CD78-B0B8-AF18-4CE2D681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B5573-183D-347E-C605-A5BDD7E2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DBE3-2E84-7B00-8428-96DB4787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5047-C9AB-8247-F749-1B11DF0D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AF033-2549-B19B-7576-A4C978CD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EA2E3-AE3B-C6D9-DCFC-82D62CCF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33B5B-1FEA-35ED-13F1-191D9D64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B83C-7D28-7226-9CF3-FED5B660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2D71-2D86-AB48-41F4-120A6D01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471C-F5E8-0616-A013-BE106B336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FCA-612A-DE10-B11D-33265378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72716-3770-5DF4-4CF3-6C3E84D1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D076-C6F7-CB96-7223-A921848C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EE4E-1013-8B9A-10F2-6DB73F2C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10B3-EA3C-9BE5-2E09-0A23E9DE5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F7209-6639-BB9A-5F1B-4E8A8555B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C0C50-B0BF-AA14-5C77-6E4E4BDF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FE403-610B-CB7D-A7C6-69FCB7F9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5CCAD-CB52-8BA3-F0FB-985DCD24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9670-FAE9-CDC6-4F76-467F7992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51A34-48C3-E0D6-25EF-1788BCF2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9405E-A9CC-03F3-0F4E-7FEF423DD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70AA2-FCB3-7AB9-4A66-80A941555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8D9D0-6881-A5D3-8071-5CAA17ED8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4E534-5C70-D3D3-A03C-02F3406E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51A87-93FD-2230-EFCA-B3603BE0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DFE94-4842-9822-34CD-1EC34261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1FC4-6BDF-6AE4-0B24-960BCCD0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1770B-B6DD-37A6-7A60-D1977B79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2F7F0-EBE1-C08C-D18D-BCFA0DD0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53763-7B66-29AF-9528-51579DB8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5062A-DC85-E272-939C-0E4A039A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05CB9-6D93-6D08-EB45-BA33C9A4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196D6-78D6-201F-CBA0-118D2F42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21E9-55FE-99A8-A45D-94AC4034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019E6-2D0F-4DC2-EA3B-29D07A14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1C54-83C0-C168-C6BA-DDA5808AB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BE4AB-1A1C-2C43-CCC7-26E29A73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8DB7D-FFB8-ABA1-C2E0-7102C0DF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A967F-A455-A3AC-229E-ED70DE96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49DD-D1E4-C67B-591F-DBF552EC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64D99-35E5-CB9C-B16E-20E2A0CA1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11B4-E94D-50EC-05DD-E0A5CE3DE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95EBC-F2C8-02E3-98A8-32A4E01F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AEF61-C407-AF65-EB3F-4F7A26AF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4C87A-38FF-BE2C-3E14-39EA6FF4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DBC22-06BA-9004-94F1-D7F16096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89C56-8041-13D2-1EDA-F4522AFF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0D65-8DD2-88DC-D078-A5196B5DF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39E4-0B40-064E-9DF4-0DC275DF341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2C47A-A52D-F002-90FC-D3D4B0732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CD06-4D02-76FA-771B-4E13065CA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9965-545E-FB47-836E-B0CD791D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orrello@alma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AC44-C98A-0D62-8C33-5B15F7EE4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122363"/>
            <a:ext cx="1121568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Data from Summer, 2023 Testing on Pine River, Upper Saginaw River Drainage Basin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1ED81-B624-3B0A-7D5D-248E5B66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330" y="3738622"/>
            <a:ext cx="9144000" cy="2500131"/>
          </a:xfrm>
        </p:spPr>
        <p:txBody>
          <a:bodyPr>
            <a:normAutofit/>
          </a:bodyPr>
          <a:lstStyle/>
          <a:p>
            <a:r>
              <a:rPr lang="en-US" dirty="0"/>
              <a:t>Central, Lower Peninsula, Michigan</a:t>
            </a:r>
          </a:p>
          <a:p>
            <a:r>
              <a:rPr lang="en-US" dirty="0"/>
              <a:t>Alma College Program of Environmental Studies</a:t>
            </a:r>
          </a:p>
          <a:p>
            <a:r>
              <a:rPr lang="en-US" dirty="0"/>
              <a:t>Alma College Great Lakes Watershed Institute</a:t>
            </a:r>
          </a:p>
          <a:p>
            <a:r>
              <a:rPr lang="en-US" dirty="0"/>
              <a:t>M. </a:t>
            </a:r>
            <a:r>
              <a:rPr lang="en-US" dirty="0" err="1"/>
              <a:t>Borrello</a:t>
            </a:r>
            <a:r>
              <a:rPr lang="en-US" dirty="0"/>
              <a:t>, Director and Chair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EE0875-CE26-0C8D-F86B-736E02D26875}"/>
              </a:ext>
            </a:extLst>
          </p:cNvPr>
          <p:cNvCxnSpPr/>
          <p:nvPr/>
        </p:nvCxnSpPr>
        <p:spPr>
          <a:xfrm>
            <a:off x="127322" y="3611301"/>
            <a:ext cx="11852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3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48E19-8D03-6147-283D-259A013D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Thermotolerant </a:t>
            </a:r>
            <a:r>
              <a:rPr lang="en-US" i="1" dirty="0"/>
              <a:t>E. coli </a:t>
            </a:r>
            <a:r>
              <a:rPr lang="en-US" dirty="0"/>
              <a:t>Concentration Averages for Summer, 2023 – Upper PR Watershed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0F56A2-DE6C-AC6E-B8F3-189307F70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541310"/>
              </p:ext>
            </p:extLst>
          </p:nvPr>
        </p:nvGraphicFramePr>
        <p:xfrm>
          <a:off x="1850570" y="1567542"/>
          <a:ext cx="9171215" cy="478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AA6673-547A-4170-CB5B-B0D55950FA73}"/>
              </a:ext>
            </a:extLst>
          </p:cNvPr>
          <p:cNvSpPr txBox="1"/>
          <p:nvPr/>
        </p:nvSpPr>
        <p:spPr>
          <a:xfrm rot="16200000">
            <a:off x="865413" y="351064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54DE15-59A8-F7C5-7AAE-BA77615BC883}"/>
              </a:ext>
            </a:extLst>
          </p:cNvPr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E13170-9AE4-1424-445E-DA0ECAB07C18}"/>
              </a:ext>
            </a:extLst>
          </p:cNvPr>
          <p:cNvSpPr txBox="1"/>
          <p:nvPr/>
        </p:nvSpPr>
        <p:spPr>
          <a:xfrm>
            <a:off x="8614450" y="3429000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</a:t>
            </a:r>
          </a:p>
          <a:p>
            <a:r>
              <a:rPr lang="en-US" dirty="0"/>
              <a:t>Health Risk for Direct Contact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412267-0538-1D3F-0C34-83D5CCA5BCD0}"/>
              </a:ext>
            </a:extLst>
          </p:cNvPr>
          <p:cNvCxnSpPr/>
          <p:nvPr/>
        </p:nvCxnSpPr>
        <p:spPr>
          <a:xfrm flipH="1" flipV="1">
            <a:off x="9633857" y="3053145"/>
            <a:ext cx="424543" cy="64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3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C9BDA5-26CC-9AE8-8CA6-E74FFF3C1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1" t="12437" r="7843" b="-168"/>
          <a:stretch/>
        </p:blipFill>
        <p:spPr>
          <a:xfrm>
            <a:off x="457199" y="0"/>
            <a:ext cx="11054443" cy="68369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616091-7DB8-A87E-5F59-FE791FCBDE82}"/>
              </a:ext>
            </a:extLst>
          </p:cNvPr>
          <p:cNvSpPr/>
          <p:nvPr/>
        </p:nvSpPr>
        <p:spPr>
          <a:xfrm>
            <a:off x="947057" y="3004456"/>
            <a:ext cx="277585" cy="277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B9D7A1-431C-35C8-CBC8-B3374FEF51A5}"/>
              </a:ext>
            </a:extLst>
          </p:cNvPr>
          <p:cNvSpPr/>
          <p:nvPr/>
        </p:nvSpPr>
        <p:spPr>
          <a:xfrm>
            <a:off x="10357758" y="1436914"/>
            <a:ext cx="277585" cy="277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7395CD-8715-B1C0-F340-5E29F7214C54}"/>
              </a:ext>
            </a:extLst>
          </p:cNvPr>
          <p:cNvSpPr/>
          <p:nvPr/>
        </p:nvSpPr>
        <p:spPr>
          <a:xfrm>
            <a:off x="8776607" y="1436914"/>
            <a:ext cx="277585" cy="277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B5D5D1-64F5-2ABE-1496-600DCFD90C17}"/>
              </a:ext>
            </a:extLst>
          </p:cNvPr>
          <p:cNvSpPr/>
          <p:nvPr/>
        </p:nvSpPr>
        <p:spPr>
          <a:xfrm>
            <a:off x="8915400" y="3151414"/>
            <a:ext cx="277585" cy="277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CD87A-BC64-6243-163D-73206AF2048E}"/>
              </a:ext>
            </a:extLst>
          </p:cNvPr>
          <p:cNvSpPr txBox="1"/>
          <p:nvPr/>
        </p:nvSpPr>
        <p:spPr>
          <a:xfrm>
            <a:off x="1224642" y="3049163"/>
            <a:ext cx="1509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 at McBride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25436-3EF0-97D7-24B4-C72DFEE89AA2}"/>
              </a:ext>
            </a:extLst>
          </p:cNvPr>
          <p:cNvSpPr txBox="1"/>
          <p:nvPr/>
        </p:nvSpPr>
        <p:spPr>
          <a:xfrm>
            <a:off x="7051521" y="1252248"/>
            <a:ext cx="17164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Honeyoey</a:t>
            </a:r>
            <a:r>
              <a:rPr lang="en-US" dirty="0"/>
              <a:t> Creek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314F7-3895-E291-005C-0306EB72CF51}"/>
              </a:ext>
            </a:extLst>
          </p:cNvPr>
          <p:cNvSpPr txBox="1"/>
          <p:nvPr/>
        </p:nvSpPr>
        <p:spPr>
          <a:xfrm>
            <a:off x="8474526" y="3473304"/>
            <a:ext cx="1820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 at Harrison 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39142-EC9E-8D04-AC6D-4DD5B3AC1BD2}"/>
              </a:ext>
            </a:extLst>
          </p:cNvPr>
          <p:cNvSpPr txBox="1"/>
          <p:nvPr/>
        </p:nvSpPr>
        <p:spPr>
          <a:xfrm>
            <a:off x="9960427" y="1736652"/>
            <a:ext cx="1875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Alma Boat Launch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9A7BF-3DC9-E613-7FB6-0E83D6C1AAFB}"/>
              </a:ext>
            </a:extLst>
          </p:cNvPr>
          <p:cNvSpPr txBox="1"/>
          <p:nvPr/>
        </p:nvSpPr>
        <p:spPr>
          <a:xfrm>
            <a:off x="2675463" y="76505"/>
            <a:ext cx="4615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MID-SECTION SITES OF PINE </a:t>
            </a:r>
          </a:p>
          <a:p>
            <a:pPr algn="ctr"/>
            <a:r>
              <a:rPr lang="en-US" sz="2400" b="1" dirty="0"/>
              <a:t>RIVER WATERSHED</a:t>
            </a:r>
          </a:p>
        </p:txBody>
      </p:sp>
    </p:spTree>
    <p:extLst>
      <p:ext uri="{BB962C8B-B14F-4D97-AF65-F5344CB8AC3E}">
        <p14:creationId xmlns:p14="http://schemas.microsoft.com/office/powerpoint/2010/main" val="61366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767D-C149-FF6D-9B99-180E5199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398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Results for Nutrients:  Mid-Section of Pine River Watershed with Sampling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0C331E-5D64-82C8-6806-68B30140F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108752"/>
              </p:ext>
            </p:extLst>
          </p:nvPr>
        </p:nvGraphicFramePr>
        <p:xfrm>
          <a:off x="1001485" y="1195251"/>
          <a:ext cx="10846525" cy="549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CFA3E-6A4D-9BAD-6176-AB5752896321}"/>
              </a:ext>
            </a:extLst>
          </p:cNvPr>
          <p:cNvCxnSpPr/>
          <p:nvPr/>
        </p:nvCxnSpPr>
        <p:spPr>
          <a:xfrm>
            <a:off x="1267097" y="5042263"/>
            <a:ext cx="1058091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981D67-524B-CF47-FC9E-C60E69BEADEF}"/>
              </a:ext>
            </a:extLst>
          </p:cNvPr>
          <p:cNvSpPr txBox="1"/>
          <p:nvPr/>
        </p:nvSpPr>
        <p:spPr>
          <a:xfrm rot="16200000">
            <a:off x="473520" y="3244334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2314C-A7CC-F30E-2932-AC25D8E9E974}"/>
              </a:ext>
            </a:extLst>
          </p:cNvPr>
          <p:cNvSpPr txBox="1"/>
          <p:nvPr/>
        </p:nvSpPr>
        <p:spPr>
          <a:xfrm>
            <a:off x="2024742" y="2472426"/>
            <a:ext cx="245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Concentrations</a:t>
            </a:r>
          </a:p>
          <a:p>
            <a:pPr algn="ctr"/>
            <a:r>
              <a:rPr lang="en-US" dirty="0"/>
              <a:t>For Healthy Streams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A53DEE-5ACA-80D6-B921-236B5551EDBA}"/>
              </a:ext>
            </a:extLst>
          </p:cNvPr>
          <p:cNvCxnSpPr/>
          <p:nvPr/>
        </p:nvCxnSpPr>
        <p:spPr>
          <a:xfrm>
            <a:off x="3827417" y="3085701"/>
            <a:ext cx="261257" cy="181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3C4F13-6FC9-E50C-AFC3-C4060A430923}"/>
              </a:ext>
            </a:extLst>
          </p:cNvPr>
          <p:cNvCxnSpPr/>
          <p:nvPr/>
        </p:nvCxnSpPr>
        <p:spPr>
          <a:xfrm>
            <a:off x="0" y="10580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6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E27B-7F3B-D994-089D-F65F8831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12117977" cy="7281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Results: Nutrient Averages for Mid-Section Pine River Watershed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8FC73F-404D-1941-0A6B-2C141AC3B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278954"/>
              </p:ext>
            </p:extLst>
          </p:nvPr>
        </p:nvGraphicFramePr>
        <p:xfrm>
          <a:off x="296092" y="1440181"/>
          <a:ext cx="5386251" cy="468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49123F-6BED-65F0-D7F4-C3A49BB7A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49547"/>
              </p:ext>
            </p:extLst>
          </p:nvPr>
        </p:nvGraphicFramePr>
        <p:xfrm>
          <a:off x="6096000" y="1415664"/>
          <a:ext cx="6021977" cy="510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4EC255-7D65-8C61-5DC6-FE3C695E5E27}"/>
              </a:ext>
            </a:extLst>
          </p:cNvPr>
          <p:cNvCxnSpPr/>
          <p:nvPr/>
        </p:nvCxnSpPr>
        <p:spPr>
          <a:xfrm>
            <a:off x="296092" y="4284617"/>
            <a:ext cx="56083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4D1EF3-33E7-190D-EA77-92A3BFF8CC17}"/>
              </a:ext>
            </a:extLst>
          </p:cNvPr>
          <p:cNvSpPr txBox="1"/>
          <p:nvPr/>
        </p:nvSpPr>
        <p:spPr>
          <a:xfrm rot="16200000">
            <a:off x="-84610" y="3062833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8F46C-2EAC-37F2-0BB9-E97522170C21}"/>
              </a:ext>
            </a:extLst>
          </p:cNvPr>
          <p:cNvSpPr txBox="1"/>
          <p:nvPr/>
        </p:nvSpPr>
        <p:spPr>
          <a:xfrm rot="16200000">
            <a:off x="5867699" y="3406133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C3525C-FAFE-FD6C-08EA-3B5C257FFD3F}"/>
              </a:ext>
            </a:extLst>
          </p:cNvPr>
          <p:cNvCxnSpPr/>
          <p:nvPr/>
        </p:nvCxnSpPr>
        <p:spPr>
          <a:xfrm>
            <a:off x="0" y="862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22FC47-6C6A-DAA5-6DB0-B1C891E23F87}"/>
              </a:ext>
            </a:extLst>
          </p:cNvPr>
          <p:cNvSpPr txBox="1"/>
          <p:nvPr/>
        </p:nvSpPr>
        <p:spPr>
          <a:xfrm>
            <a:off x="7135585" y="3105834"/>
            <a:ext cx="245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Concentrations</a:t>
            </a:r>
          </a:p>
          <a:p>
            <a:pPr algn="ctr"/>
            <a:r>
              <a:rPr lang="en-US" dirty="0"/>
              <a:t>For Healthy Streams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EA7B15-0610-CD18-9AEA-E453F2B9E964}"/>
              </a:ext>
            </a:extLst>
          </p:cNvPr>
          <p:cNvCxnSpPr/>
          <p:nvPr/>
        </p:nvCxnSpPr>
        <p:spPr>
          <a:xfrm flipH="1">
            <a:off x="6809321" y="3590798"/>
            <a:ext cx="1093708" cy="114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F8B93A-1C7D-0ABE-34C2-65DDB423A8C2}"/>
              </a:ext>
            </a:extLst>
          </p:cNvPr>
          <p:cNvSpPr txBox="1"/>
          <p:nvPr/>
        </p:nvSpPr>
        <p:spPr>
          <a:xfrm>
            <a:off x="645605" y="2134430"/>
            <a:ext cx="245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Concentrations</a:t>
            </a:r>
          </a:p>
          <a:p>
            <a:pPr algn="ctr"/>
            <a:r>
              <a:rPr lang="en-US" dirty="0"/>
              <a:t>For Healthy Streams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01FD24-F6BA-FF57-D6F9-9BD300557A83}"/>
              </a:ext>
            </a:extLst>
          </p:cNvPr>
          <p:cNvCxnSpPr>
            <a:cxnSpLocks/>
          </p:cNvCxnSpPr>
          <p:nvPr/>
        </p:nvCxnSpPr>
        <p:spPr>
          <a:xfrm flipH="1">
            <a:off x="1061357" y="2780761"/>
            <a:ext cx="94970" cy="138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18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FD30-E888-5CF3-AFD6-E700D1C7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Results: Thermotolerant </a:t>
            </a:r>
            <a:r>
              <a:rPr lang="en-US" sz="4000" i="1" dirty="0"/>
              <a:t>E. coli</a:t>
            </a:r>
            <a:r>
              <a:rPr lang="en-US" sz="4000" dirty="0"/>
              <a:t> Concentrations – Mid-Section w/Sampling Sites, PR Watershed, Summer,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F498E5-61E3-61BB-6B05-1FE8296E8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61245"/>
              </p:ext>
            </p:extLst>
          </p:nvPr>
        </p:nvGraphicFramePr>
        <p:xfrm>
          <a:off x="1409699" y="1518557"/>
          <a:ext cx="10265229" cy="507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FC96BD-20E1-097D-78ED-2BC3E8AEDFBD}"/>
              </a:ext>
            </a:extLst>
          </p:cNvPr>
          <p:cNvSpPr txBox="1"/>
          <p:nvPr/>
        </p:nvSpPr>
        <p:spPr>
          <a:xfrm rot="16200000">
            <a:off x="391885" y="364127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0FC8A-FE17-A52C-82C7-51F96836C6B2}"/>
              </a:ext>
            </a:extLst>
          </p:cNvPr>
          <p:cNvCxnSpPr/>
          <p:nvPr/>
        </p:nvCxnSpPr>
        <p:spPr>
          <a:xfrm>
            <a:off x="0" y="1343818"/>
            <a:ext cx="12066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ACF28-452F-7434-A090-9DA9F8F41CF4}"/>
              </a:ext>
            </a:extLst>
          </p:cNvPr>
          <p:cNvCxnSpPr/>
          <p:nvPr/>
        </p:nvCxnSpPr>
        <p:spPr>
          <a:xfrm>
            <a:off x="1583871" y="4816929"/>
            <a:ext cx="100910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96A38F-C35F-EF58-4A54-466FC26C4EBF}"/>
              </a:ext>
            </a:extLst>
          </p:cNvPr>
          <p:cNvSpPr txBox="1"/>
          <p:nvPr/>
        </p:nvSpPr>
        <p:spPr>
          <a:xfrm>
            <a:off x="8411954" y="3053445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</a:t>
            </a:r>
          </a:p>
          <a:p>
            <a:r>
              <a:rPr lang="en-US" dirty="0"/>
              <a:t>Health Risk for Direct Contact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590F03-60D2-D544-6DD4-184AB0D7AE52}"/>
              </a:ext>
            </a:extLst>
          </p:cNvPr>
          <p:cNvCxnSpPr/>
          <p:nvPr/>
        </p:nvCxnSpPr>
        <p:spPr>
          <a:xfrm flipH="1">
            <a:off x="8735786" y="3641271"/>
            <a:ext cx="767443" cy="100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9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806F-D4AD-4717-B06F-FBF077F2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Thermotolerant </a:t>
            </a:r>
            <a:r>
              <a:rPr lang="en-US" sz="3600" i="1" dirty="0"/>
              <a:t>E. coli </a:t>
            </a:r>
            <a:r>
              <a:rPr lang="en-US" sz="3600" dirty="0"/>
              <a:t>Concentration Averages for Summer, 2023 – Mid-Section PR Watershed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9B4753-3997-A7AE-2915-62A561F82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12414"/>
              </p:ext>
            </p:extLst>
          </p:nvPr>
        </p:nvGraphicFramePr>
        <p:xfrm>
          <a:off x="1524000" y="1325563"/>
          <a:ext cx="9857014" cy="532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2DE70B-1D03-37CB-69B8-CF35E72C97CE}"/>
              </a:ext>
            </a:extLst>
          </p:cNvPr>
          <p:cNvCxnSpPr/>
          <p:nvPr/>
        </p:nvCxnSpPr>
        <p:spPr>
          <a:xfrm>
            <a:off x="0" y="119493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D41EB7-1ECE-9004-13B6-DBB63AE7E34E}"/>
              </a:ext>
            </a:extLst>
          </p:cNvPr>
          <p:cNvSpPr txBox="1"/>
          <p:nvPr/>
        </p:nvSpPr>
        <p:spPr>
          <a:xfrm rot="16200000">
            <a:off x="489857" y="364127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9A7179-3561-04F7-9418-B8F897C68753}"/>
              </a:ext>
            </a:extLst>
          </p:cNvPr>
          <p:cNvCxnSpPr/>
          <p:nvPr/>
        </p:nvCxnSpPr>
        <p:spPr>
          <a:xfrm>
            <a:off x="2057400" y="4816929"/>
            <a:ext cx="932361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FA128C-6824-D126-ABEF-5A08DE113B22}"/>
              </a:ext>
            </a:extLst>
          </p:cNvPr>
          <p:cNvSpPr txBox="1"/>
          <p:nvPr/>
        </p:nvSpPr>
        <p:spPr>
          <a:xfrm>
            <a:off x="8575240" y="3502772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</a:t>
            </a:r>
          </a:p>
          <a:p>
            <a:r>
              <a:rPr lang="en-US" dirty="0"/>
              <a:t>Health Risk for Direct Contact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1D32DE-0EB7-FAB2-5700-C1952C40E6C5}"/>
              </a:ext>
            </a:extLst>
          </p:cNvPr>
          <p:cNvCxnSpPr/>
          <p:nvPr/>
        </p:nvCxnSpPr>
        <p:spPr>
          <a:xfrm flipH="1">
            <a:off x="9356271" y="3985646"/>
            <a:ext cx="703257" cy="700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8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with red arrows pointing to a river&#10;&#10;Description automatically generated">
            <a:extLst>
              <a:ext uri="{FF2B5EF4-FFF2-40B4-BE49-F238E27FC236}">
                <a16:creationId xmlns:a16="http://schemas.microsoft.com/office/drawing/2014/main" id="{C696862A-539A-C4AE-24BC-B51F9E723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3" y="217805"/>
            <a:ext cx="12048717" cy="7105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441F3-240A-4FFC-C895-5EC0360B83EF}"/>
              </a:ext>
            </a:extLst>
          </p:cNvPr>
          <p:cNvSpPr txBox="1"/>
          <p:nvPr/>
        </p:nvSpPr>
        <p:spPr>
          <a:xfrm>
            <a:off x="7788729" y="1845128"/>
            <a:ext cx="25009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Downstream Sites</a:t>
            </a:r>
          </a:p>
        </p:txBody>
      </p:sp>
    </p:spTree>
    <p:extLst>
      <p:ext uri="{BB962C8B-B14F-4D97-AF65-F5344CB8AC3E}">
        <p14:creationId xmlns:p14="http://schemas.microsoft.com/office/powerpoint/2010/main" val="53600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6B7B-138E-FCC3-22F3-8485D39C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Results: Nutrient Concentrations Downstream Sites Pine River Above St. Louis Dam, Summer, 2023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FC6DDF-7E3E-9AA2-DDF5-21784EE25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542448"/>
              </p:ext>
            </p:extLst>
          </p:nvPr>
        </p:nvGraphicFramePr>
        <p:xfrm>
          <a:off x="446313" y="1469571"/>
          <a:ext cx="11457215" cy="519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171DDC-D07E-A04F-A6BE-666D3510CD56}"/>
              </a:ext>
            </a:extLst>
          </p:cNvPr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1E0A4C-4276-47F1-1BE2-2C3793A031BC}"/>
              </a:ext>
            </a:extLst>
          </p:cNvPr>
          <p:cNvCxnSpPr/>
          <p:nvPr/>
        </p:nvCxnSpPr>
        <p:spPr>
          <a:xfrm>
            <a:off x="881743" y="4849586"/>
            <a:ext cx="11021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559F5A-2A4D-D58E-382E-AE2E6C0D1453}"/>
              </a:ext>
            </a:extLst>
          </p:cNvPr>
          <p:cNvSpPr txBox="1"/>
          <p:nvPr/>
        </p:nvSpPr>
        <p:spPr>
          <a:xfrm>
            <a:off x="7788727" y="2836413"/>
            <a:ext cx="245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Concentrations</a:t>
            </a:r>
          </a:p>
          <a:p>
            <a:pPr algn="ctr"/>
            <a:r>
              <a:rPr lang="en-US" dirty="0"/>
              <a:t>For Healthy Streams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EB28E6-256B-43FB-ABA0-C548E2409575}"/>
              </a:ext>
            </a:extLst>
          </p:cNvPr>
          <p:cNvCxnSpPr/>
          <p:nvPr/>
        </p:nvCxnSpPr>
        <p:spPr>
          <a:xfrm flipH="1">
            <a:off x="7494814" y="3429000"/>
            <a:ext cx="930729" cy="127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7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66D7-EE05-6AFD-73E7-5B7DC712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7156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Results:  Thermotolerant </a:t>
            </a:r>
            <a:r>
              <a:rPr lang="en-US" sz="3600" i="1" dirty="0"/>
              <a:t>E. coli </a:t>
            </a:r>
            <a:r>
              <a:rPr lang="en-US" sz="3600" dirty="0"/>
              <a:t>Concentrations for Downstream Pine River Watershed w/Sampling Sites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B8092F-4797-9F2B-922A-153D93701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539512"/>
              </p:ext>
            </p:extLst>
          </p:nvPr>
        </p:nvGraphicFramePr>
        <p:xfrm>
          <a:off x="1523999" y="1010033"/>
          <a:ext cx="10330543" cy="565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CE869D-CE77-C1C2-1E9C-A85D14BA13C9}"/>
              </a:ext>
            </a:extLst>
          </p:cNvPr>
          <p:cNvCxnSpPr/>
          <p:nvPr/>
        </p:nvCxnSpPr>
        <p:spPr>
          <a:xfrm>
            <a:off x="1877786" y="5274128"/>
            <a:ext cx="99767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894CF9-BDD3-5471-B5ED-7D6E51119CA9}"/>
              </a:ext>
            </a:extLst>
          </p:cNvPr>
          <p:cNvSpPr txBox="1"/>
          <p:nvPr/>
        </p:nvSpPr>
        <p:spPr>
          <a:xfrm>
            <a:off x="8575240" y="3502772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</a:t>
            </a:r>
          </a:p>
          <a:p>
            <a:r>
              <a:rPr lang="en-US" dirty="0"/>
              <a:t>Health Risk for Direct Contact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6C198-DB43-8EB3-F8C4-8FD4644B8D63}"/>
              </a:ext>
            </a:extLst>
          </p:cNvPr>
          <p:cNvCxnSpPr/>
          <p:nvPr/>
        </p:nvCxnSpPr>
        <p:spPr>
          <a:xfrm flipH="1">
            <a:off x="7674429" y="4049486"/>
            <a:ext cx="1812471" cy="1094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98F370-CA1E-1007-56FD-A1A2CE49DEF4}"/>
              </a:ext>
            </a:extLst>
          </p:cNvPr>
          <p:cNvCxnSpPr/>
          <p:nvPr/>
        </p:nvCxnSpPr>
        <p:spPr>
          <a:xfrm>
            <a:off x="0" y="99992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06C18A-37EF-2CDB-8216-0F5A795E708A}"/>
              </a:ext>
            </a:extLst>
          </p:cNvPr>
          <p:cNvSpPr txBox="1"/>
          <p:nvPr/>
        </p:nvSpPr>
        <p:spPr>
          <a:xfrm rot="16200000">
            <a:off x="522513" y="331810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</p:spTree>
    <p:extLst>
      <p:ext uri="{BB962C8B-B14F-4D97-AF65-F5344CB8AC3E}">
        <p14:creationId xmlns:p14="http://schemas.microsoft.com/office/powerpoint/2010/main" val="419850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FE09-38FC-5522-8F65-469A5B1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500302"/>
          </a:xfrm>
        </p:spPr>
        <p:txBody>
          <a:bodyPr>
            <a:noAutofit/>
          </a:bodyPr>
          <a:lstStyle/>
          <a:p>
            <a:r>
              <a:rPr lang="en-US" sz="3600" dirty="0"/>
              <a:t>Results:  Ave. Thermotolerant </a:t>
            </a:r>
            <a:r>
              <a:rPr lang="en-US" sz="3600" i="1" dirty="0"/>
              <a:t>E. coli </a:t>
            </a:r>
            <a:r>
              <a:rPr lang="en-US" sz="3600" dirty="0"/>
              <a:t>Concentrations for Downstream Pine River Watershed Above St. Louis Dam, Summer,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9DC0B5-0997-7CD1-D8FB-56BAD461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305243"/>
              </p:ext>
            </p:extLst>
          </p:nvPr>
        </p:nvGraphicFramePr>
        <p:xfrm>
          <a:off x="3369127" y="1289957"/>
          <a:ext cx="7211787" cy="532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0CA668-A907-C80E-5E43-7CFBE2319DEB}"/>
              </a:ext>
            </a:extLst>
          </p:cNvPr>
          <p:cNvSpPr txBox="1"/>
          <p:nvPr/>
        </p:nvSpPr>
        <p:spPr>
          <a:xfrm rot="16200000">
            <a:off x="2204358" y="3641271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7E1107-9549-A652-7DD9-3DBCBE457A49}"/>
              </a:ext>
            </a:extLst>
          </p:cNvPr>
          <p:cNvCxnSpPr/>
          <p:nvPr/>
        </p:nvCxnSpPr>
        <p:spPr>
          <a:xfrm>
            <a:off x="3526971" y="5094514"/>
            <a:ext cx="70539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54A00E-629D-4149-1508-E907FBAEB3DD}"/>
              </a:ext>
            </a:extLst>
          </p:cNvPr>
          <p:cNvSpPr txBox="1"/>
          <p:nvPr/>
        </p:nvSpPr>
        <p:spPr>
          <a:xfrm>
            <a:off x="8346640" y="3825937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</a:t>
            </a:r>
          </a:p>
          <a:p>
            <a:r>
              <a:rPr lang="en-US" dirty="0"/>
              <a:t>Health Risk for Direct Contact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D04005-70B2-3176-CF82-A4A915FB96E5}"/>
              </a:ext>
            </a:extLst>
          </p:cNvPr>
          <p:cNvCxnSpPr/>
          <p:nvPr/>
        </p:nvCxnSpPr>
        <p:spPr>
          <a:xfrm flipH="1">
            <a:off x="9960429" y="4468100"/>
            <a:ext cx="958425" cy="51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CCCC-0784-A8D9-B458-F9EFCB7E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960B8-D20E-5D93-63BD-6F61D2E89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sites were selected based on previous sample results</a:t>
            </a:r>
          </a:p>
          <a:p>
            <a:r>
              <a:rPr lang="en-US" dirty="0"/>
              <a:t>Funding was supported by Alma College, and the Healthy Pine River Group</a:t>
            </a:r>
          </a:p>
          <a:p>
            <a:r>
              <a:rPr lang="en-US" dirty="0"/>
              <a:t>Focus was given to downstream sites as St. Louis residents have complained about recent algal blooms</a:t>
            </a:r>
          </a:p>
          <a:p>
            <a:r>
              <a:rPr lang="en-US" dirty="0"/>
              <a:t>Equipment used was calibrated and new water sources were installed for deionized water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B3B717-BE91-7178-DD8E-8A4F516D98DA}"/>
              </a:ext>
            </a:extLst>
          </p:cNvPr>
          <p:cNvCxnSpPr/>
          <p:nvPr/>
        </p:nvCxnSpPr>
        <p:spPr>
          <a:xfrm>
            <a:off x="0" y="112667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6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E9A8668A-B737-8010-A599-49F9CB953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0" t="11765" r="7634" b="-504"/>
          <a:stretch/>
        </p:blipFill>
        <p:spPr>
          <a:xfrm>
            <a:off x="751114" y="0"/>
            <a:ext cx="11014364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EE7DBD4-2C1F-09B8-4599-C9DD4CD17755}"/>
              </a:ext>
            </a:extLst>
          </p:cNvPr>
          <p:cNvSpPr/>
          <p:nvPr/>
        </p:nvSpPr>
        <p:spPr>
          <a:xfrm>
            <a:off x="3679371" y="1698171"/>
            <a:ext cx="342900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FE0D1-E0DA-BA6B-0BDC-B65EBFB51613}"/>
              </a:ext>
            </a:extLst>
          </p:cNvPr>
          <p:cNvSpPr/>
          <p:nvPr/>
        </p:nvSpPr>
        <p:spPr>
          <a:xfrm>
            <a:off x="3679371" y="5214258"/>
            <a:ext cx="342900" cy="342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9069D-5085-C29B-73EC-C105D760BC98}"/>
              </a:ext>
            </a:extLst>
          </p:cNvPr>
          <p:cNvSpPr txBox="1"/>
          <p:nvPr/>
        </p:nvSpPr>
        <p:spPr>
          <a:xfrm>
            <a:off x="4022271" y="1513505"/>
            <a:ext cx="1807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 at Lumberjack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14150-974A-B6C7-F541-A194550B0312}"/>
              </a:ext>
            </a:extLst>
          </p:cNvPr>
          <p:cNvSpPr txBox="1"/>
          <p:nvPr/>
        </p:nvSpPr>
        <p:spPr>
          <a:xfrm>
            <a:off x="4022271" y="5029592"/>
            <a:ext cx="15926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 at Riverdale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F22FC-EE9E-9A51-20E7-C646493F9D6D}"/>
              </a:ext>
            </a:extLst>
          </p:cNvPr>
          <p:cNvSpPr txBox="1"/>
          <p:nvPr/>
        </p:nvSpPr>
        <p:spPr>
          <a:xfrm>
            <a:off x="5173734" y="54429"/>
            <a:ext cx="4615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CONTROL SITES OF PINE </a:t>
            </a:r>
          </a:p>
          <a:p>
            <a:pPr algn="ctr"/>
            <a:r>
              <a:rPr lang="en-US" sz="2400" b="1" dirty="0"/>
              <a:t>RIVER WATERSHED</a:t>
            </a:r>
          </a:p>
        </p:txBody>
      </p:sp>
    </p:spTree>
    <p:extLst>
      <p:ext uri="{BB962C8B-B14F-4D97-AF65-F5344CB8AC3E}">
        <p14:creationId xmlns:p14="http://schemas.microsoft.com/office/powerpoint/2010/main" val="337649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82A6-AF27-7FEB-A739-5D7501D1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13211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 Nutrient Concentrations Control Sites, Pine River Watershed, Summer,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05C918-FBE6-93EC-7C37-00EE66C41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144865"/>
              </p:ext>
            </p:extLst>
          </p:nvPr>
        </p:nvGraphicFramePr>
        <p:xfrm>
          <a:off x="1066799" y="1343818"/>
          <a:ext cx="9581535" cy="535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FE5674-8D33-DCDE-FA4D-063F232776FB}"/>
              </a:ext>
            </a:extLst>
          </p:cNvPr>
          <p:cNvSpPr txBox="1"/>
          <p:nvPr/>
        </p:nvSpPr>
        <p:spPr>
          <a:xfrm>
            <a:off x="2403987" y="3696627"/>
            <a:ext cx="245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Concentrations</a:t>
            </a:r>
          </a:p>
          <a:p>
            <a:pPr algn="ctr"/>
            <a:r>
              <a:rPr lang="en-US" dirty="0"/>
              <a:t>For Healthy Stream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7098CB-4021-DEB4-33AB-513D53E8B74E}"/>
              </a:ext>
            </a:extLst>
          </p:cNvPr>
          <p:cNvCxnSpPr/>
          <p:nvPr/>
        </p:nvCxnSpPr>
        <p:spPr>
          <a:xfrm>
            <a:off x="4645742" y="4173794"/>
            <a:ext cx="0" cy="61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F8F45B-8344-98C0-6C5E-97CEDD6D7EA8}"/>
              </a:ext>
            </a:extLst>
          </p:cNvPr>
          <p:cNvSpPr txBox="1"/>
          <p:nvPr/>
        </p:nvSpPr>
        <p:spPr>
          <a:xfrm rot="16200000">
            <a:off x="412955" y="3491827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16657C-74AC-080D-BBDA-607589DF9AA1}"/>
              </a:ext>
            </a:extLst>
          </p:cNvPr>
          <p:cNvCxnSpPr>
            <a:cxnSpLocks/>
          </p:cNvCxnSpPr>
          <p:nvPr/>
        </p:nvCxnSpPr>
        <p:spPr>
          <a:xfrm>
            <a:off x="0" y="11503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3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D8B8-F2FC-302C-B92B-81381C7D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Results:  Thermotolerant </a:t>
            </a:r>
            <a:r>
              <a:rPr lang="en-US" i="1" dirty="0"/>
              <a:t>E. coli </a:t>
            </a:r>
            <a:r>
              <a:rPr lang="en-US" dirty="0"/>
              <a:t>Concentrations for Control Sites, Pine River Watershed, Summer,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64EAE6-1DA1-37C1-143B-FA6FAD529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52198"/>
              </p:ext>
            </p:extLst>
          </p:nvPr>
        </p:nvGraphicFramePr>
        <p:xfrm>
          <a:off x="2601684" y="1343817"/>
          <a:ext cx="8142515" cy="5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3AE5CF-A25C-1A5E-6184-75421088B363}"/>
              </a:ext>
            </a:extLst>
          </p:cNvPr>
          <p:cNvCxnSpPr/>
          <p:nvPr/>
        </p:nvCxnSpPr>
        <p:spPr>
          <a:xfrm>
            <a:off x="3167743" y="4033157"/>
            <a:ext cx="77887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0EA339-44F3-F5F9-7ED0-E18FF0DAD76F}"/>
              </a:ext>
            </a:extLst>
          </p:cNvPr>
          <p:cNvSpPr txBox="1"/>
          <p:nvPr/>
        </p:nvSpPr>
        <p:spPr>
          <a:xfrm>
            <a:off x="3608148" y="3063662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</a:t>
            </a:r>
          </a:p>
          <a:p>
            <a:r>
              <a:rPr lang="en-US" dirty="0"/>
              <a:t>Health Risk for Direct Contact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CCD976-A470-93CD-B4A0-EE752E4CD0E6}"/>
              </a:ext>
            </a:extLst>
          </p:cNvPr>
          <p:cNvCxnSpPr/>
          <p:nvPr/>
        </p:nvCxnSpPr>
        <p:spPr>
          <a:xfrm>
            <a:off x="6672941" y="3429000"/>
            <a:ext cx="389166" cy="60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EF95E9-821F-EFA4-1273-B1725D1B958B}"/>
              </a:ext>
            </a:extLst>
          </p:cNvPr>
          <p:cNvSpPr txBox="1"/>
          <p:nvPr/>
        </p:nvSpPr>
        <p:spPr>
          <a:xfrm rot="16200000">
            <a:off x="1676492" y="354641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89F890-045E-2360-719E-54E96FDEEB49}"/>
              </a:ext>
            </a:extLst>
          </p:cNvPr>
          <p:cNvCxnSpPr/>
          <p:nvPr/>
        </p:nvCxnSpPr>
        <p:spPr>
          <a:xfrm>
            <a:off x="0" y="123092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2036-1509-CDCE-3690-090BE6C5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1075758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0419-ED62-62DB-BA97-8749104B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8" y="1343817"/>
            <a:ext cx="11440886" cy="5301911"/>
          </a:xfrm>
        </p:spPr>
        <p:txBody>
          <a:bodyPr/>
          <a:lstStyle/>
          <a:p>
            <a:r>
              <a:rPr lang="en-US" dirty="0"/>
              <a:t>Followed State of Michigan and U.S. EPA field and lab protocols</a:t>
            </a:r>
          </a:p>
          <a:p>
            <a:pPr lvl="1"/>
            <a:r>
              <a:rPr lang="en-US" dirty="0"/>
              <a:t>See Mitchell and Stapp, 1997</a:t>
            </a:r>
          </a:p>
          <a:p>
            <a:r>
              <a:rPr lang="en-US" dirty="0"/>
              <a:t>Error bars were less than what would appear on graphs</a:t>
            </a:r>
          </a:p>
          <a:p>
            <a:r>
              <a:rPr lang="en-US" dirty="0"/>
              <a:t>Statistical Analyses were conducted (ANOVA and t-tests for significance)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more information, contact M. </a:t>
            </a:r>
            <a:r>
              <a:rPr lang="en-US" dirty="0" err="1"/>
              <a:t>Borrello</a:t>
            </a:r>
            <a:r>
              <a:rPr lang="en-US" dirty="0"/>
              <a:t> at </a:t>
            </a:r>
            <a:r>
              <a:rPr lang="en-US" dirty="0">
                <a:hlinkClick r:id="rId2"/>
              </a:rPr>
              <a:t>borrello@alma.edu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CA21C1-EE75-A822-26E0-5DA09E4D8D22}"/>
              </a:ext>
            </a:extLst>
          </p:cNvPr>
          <p:cNvCxnSpPr/>
          <p:nvPr/>
        </p:nvCxnSpPr>
        <p:spPr>
          <a:xfrm>
            <a:off x="0" y="101237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0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E42F-134E-D7C8-9FD7-F0B1FA57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752454"/>
          </a:xfrm>
        </p:spPr>
        <p:txBody>
          <a:bodyPr/>
          <a:lstStyle/>
          <a:p>
            <a:r>
              <a:rPr lang="en-US" dirty="0"/>
              <a:t>Field Area:  Sampling Area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1D9B0245-7821-23CB-9BD9-9952AE97D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7" y="1384662"/>
            <a:ext cx="9480007" cy="54550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9BF5BB-5F14-7B72-0E91-E49668A5E5FC}"/>
              </a:ext>
            </a:extLst>
          </p:cNvPr>
          <p:cNvCxnSpPr>
            <a:cxnSpLocks/>
          </p:cNvCxnSpPr>
          <p:nvPr/>
        </p:nvCxnSpPr>
        <p:spPr>
          <a:xfrm>
            <a:off x="0" y="7707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3225EE-5625-B0E0-B316-768FADA0E3A2}"/>
              </a:ext>
            </a:extLst>
          </p:cNvPr>
          <p:cNvSpPr txBox="1"/>
          <p:nvPr/>
        </p:nvSpPr>
        <p:spPr>
          <a:xfrm>
            <a:off x="562370" y="5617029"/>
            <a:ext cx="337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SAGINAW RIVER DRAINAGE BASIN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970CDC-75D5-8CC6-FA83-3CDB28848643}"/>
              </a:ext>
            </a:extLst>
          </p:cNvPr>
          <p:cNvCxnSpPr>
            <a:stCxn id="8" idx="3"/>
          </p:cNvCxnSpPr>
          <p:nvPr/>
        </p:nvCxnSpPr>
        <p:spPr>
          <a:xfrm>
            <a:off x="3939961" y="5801695"/>
            <a:ext cx="6189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3F00A1-730A-0B04-65C2-3A9705BAD670}"/>
              </a:ext>
            </a:extLst>
          </p:cNvPr>
          <p:cNvCxnSpPr/>
          <p:nvPr/>
        </p:nvCxnSpPr>
        <p:spPr>
          <a:xfrm flipV="1">
            <a:off x="3939961" y="4112202"/>
            <a:ext cx="2473902" cy="168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4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cities and roads&#10;&#10;Description automatically generated">
            <a:extLst>
              <a:ext uri="{FF2B5EF4-FFF2-40B4-BE49-F238E27FC236}">
                <a16:creationId xmlns:a16="http://schemas.microsoft.com/office/drawing/2014/main" id="{9C312F7E-A483-83F0-0C4B-5A8E01C9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70"/>
          <a:stretch/>
        </p:blipFill>
        <p:spPr>
          <a:xfrm>
            <a:off x="3798610" y="3775166"/>
            <a:ext cx="6044099" cy="3082834"/>
          </a:xfrm>
          <a:prstGeom prst="rect">
            <a:avLst/>
          </a:prstGeom>
        </p:spPr>
      </p:pic>
      <p:pic>
        <p:nvPicPr>
          <p:cNvPr id="9" name="Picture 8" descr="A map with cities and names&#10;&#10;Description automatically generated">
            <a:extLst>
              <a:ext uri="{FF2B5EF4-FFF2-40B4-BE49-F238E27FC236}">
                <a16:creationId xmlns:a16="http://schemas.microsoft.com/office/drawing/2014/main" id="{AD53ED74-3886-8A8C-0FC9-EE1DB888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6"/>
          <a:stretch/>
        </p:blipFill>
        <p:spPr>
          <a:xfrm>
            <a:off x="510968" y="331158"/>
            <a:ext cx="6230982" cy="380117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B5085A8-3B8A-720E-4D45-1BB26667D67D}"/>
              </a:ext>
            </a:extLst>
          </p:cNvPr>
          <p:cNvSpPr/>
          <p:nvPr/>
        </p:nvSpPr>
        <p:spPr>
          <a:xfrm>
            <a:off x="3188325" y="573207"/>
            <a:ext cx="121257" cy="1296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8F162F-2A90-E083-D534-7CEE228C1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246" y="1446663"/>
            <a:ext cx="139700" cy="152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ECEE0B-1A61-187F-5234-A0D30B8B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642" y="1997480"/>
            <a:ext cx="139700" cy="15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D9D1A7-6973-BDEB-B82B-3DFCE13A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406" y="4583912"/>
            <a:ext cx="139700" cy="15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EBC5D7-2099-14A9-7B37-8C731B976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657" y="5308622"/>
            <a:ext cx="139700" cy="152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AE8C99-13F4-E94E-E59B-A5EA60B9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354" y="4844956"/>
            <a:ext cx="139700" cy="15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914631-9DC9-7F42-ADB7-D0DF4AC4E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26" y="5384822"/>
            <a:ext cx="139700" cy="152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D605A0-26FC-3279-A74D-6A0E57EE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176" y="4901821"/>
            <a:ext cx="139700" cy="152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A4BE2C-19AB-8586-1ADE-5C6B3F1FBBA9}"/>
              </a:ext>
            </a:extLst>
          </p:cNvPr>
          <p:cNvSpPr txBox="1"/>
          <p:nvPr/>
        </p:nvSpPr>
        <p:spPr>
          <a:xfrm>
            <a:off x="3357349" y="484496"/>
            <a:ext cx="9942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S. Rolland 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0D1789-ACCE-FE07-2AE3-C4BC05B7BC17}"/>
              </a:ext>
            </a:extLst>
          </p:cNvPr>
          <p:cNvSpPr txBox="1"/>
          <p:nvPr/>
        </p:nvSpPr>
        <p:spPr>
          <a:xfrm>
            <a:off x="4552192" y="1142832"/>
            <a:ext cx="19600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Thatcher Cr. At Blanchard 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CC31B9-9084-B798-0CB9-E69EB6E48110}"/>
              </a:ext>
            </a:extLst>
          </p:cNvPr>
          <p:cNvSpPr txBox="1"/>
          <p:nvPr/>
        </p:nvSpPr>
        <p:spPr>
          <a:xfrm>
            <a:off x="4487839" y="1686719"/>
            <a:ext cx="19475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Thatcher Cr. At Freemont 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122B96-2E1A-D688-FA23-16C2A328F24E}"/>
              </a:ext>
            </a:extLst>
          </p:cNvPr>
          <p:cNvSpPr txBox="1"/>
          <p:nvPr/>
        </p:nvSpPr>
        <p:spPr>
          <a:xfrm>
            <a:off x="7172442" y="4753975"/>
            <a:ext cx="10407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Honeyoey</a:t>
            </a:r>
            <a:r>
              <a:rPr lang="en-US" sz="1200" dirty="0"/>
              <a:t> Cr.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3722E4-EBB2-BADB-A94E-5BE7F4D47544}"/>
              </a:ext>
            </a:extLst>
          </p:cNvPr>
          <p:cNvSpPr txBox="1"/>
          <p:nvPr/>
        </p:nvSpPr>
        <p:spPr>
          <a:xfrm>
            <a:off x="7794421" y="5537222"/>
            <a:ext cx="12089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Harrison Rd (PR)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07DAD8-FC5E-551D-CD5B-9A6404D9CCF0}"/>
              </a:ext>
            </a:extLst>
          </p:cNvPr>
          <p:cNvSpPr txBox="1"/>
          <p:nvPr/>
        </p:nvSpPr>
        <p:spPr>
          <a:xfrm>
            <a:off x="8532542" y="5054012"/>
            <a:ext cx="13101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Alma Boat Launch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ABEB5A-B830-5B61-ED78-619F1874C477}"/>
              </a:ext>
            </a:extLst>
          </p:cNvPr>
          <p:cNvSpPr txBox="1"/>
          <p:nvPr/>
        </p:nvSpPr>
        <p:spPr>
          <a:xfrm>
            <a:off x="4627733" y="5505233"/>
            <a:ext cx="12009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McBride Rd (PR)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72F591-2DA3-BB7C-797B-16CB014DC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556" y="4338389"/>
            <a:ext cx="139700" cy="152400"/>
          </a:xfrm>
          <a:prstGeom prst="rect">
            <a:avLst/>
          </a:prstGeom>
        </p:spPr>
      </p:pic>
      <p:pic>
        <p:nvPicPr>
          <p:cNvPr id="33" name="Picture 32" descr="A map of a city&#10;&#10;Description automatically generated">
            <a:extLst>
              <a:ext uri="{FF2B5EF4-FFF2-40B4-BE49-F238E27FC236}">
                <a16:creationId xmlns:a16="http://schemas.microsoft.com/office/drawing/2014/main" id="{F08EC272-B83C-B570-8214-9CD24E6CD9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14" t="12085" r="41177" b="50000"/>
          <a:stretch/>
        </p:blipFill>
        <p:spPr>
          <a:xfrm>
            <a:off x="8112558" y="2111404"/>
            <a:ext cx="1641346" cy="16897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A4D609-874A-6B89-C4E2-679009B32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386" y="3556524"/>
            <a:ext cx="142494" cy="1554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448660-73A3-4292-DC48-08F62C59B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735" y="4331499"/>
            <a:ext cx="142494" cy="1554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A7D255-5070-DFC3-D6FB-9F8598E1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228" y="4182941"/>
            <a:ext cx="142494" cy="1554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991944-BB63-384A-B4B2-A01F277D3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386" y="3786647"/>
            <a:ext cx="142494" cy="1554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EF2A6A-9DF2-AF69-98C4-E1706234C4E0}"/>
              </a:ext>
            </a:extLst>
          </p:cNvPr>
          <p:cNvSpPr txBox="1"/>
          <p:nvPr/>
        </p:nvSpPr>
        <p:spPr>
          <a:xfrm>
            <a:off x="9160225" y="4598735"/>
            <a:ext cx="98135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PR at Bridge St.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AEA210-AB0C-724D-80A9-7389B223BF4D}"/>
              </a:ext>
            </a:extLst>
          </p:cNvPr>
          <p:cNvSpPr txBox="1"/>
          <p:nvPr/>
        </p:nvSpPr>
        <p:spPr>
          <a:xfrm>
            <a:off x="9187625" y="3356633"/>
            <a:ext cx="96372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Sugar Cr. Sites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A5E831-2F2F-ABC8-8CCE-17B8654488B6}"/>
              </a:ext>
            </a:extLst>
          </p:cNvPr>
          <p:cNvCxnSpPr>
            <a:endCxn id="34" idx="3"/>
          </p:cNvCxnSpPr>
          <p:nvPr/>
        </p:nvCxnSpPr>
        <p:spPr>
          <a:xfrm flipH="1">
            <a:off x="9048880" y="3543680"/>
            <a:ext cx="337855" cy="9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02A0E-FAFB-27B2-1DF3-AC49EA8152E6}"/>
              </a:ext>
            </a:extLst>
          </p:cNvPr>
          <p:cNvCxnSpPr/>
          <p:nvPr/>
        </p:nvCxnSpPr>
        <p:spPr>
          <a:xfrm flipH="1">
            <a:off x="9048880" y="3543680"/>
            <a:ext cx="337855" cy="32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195E67-7CD5-ED31-D6BD-454A10D41476}"/>
              </a:ext>
            </a:extLst>
          </p:cNvPr>
          <p:cNvCxnSpPr/>
          <p:nvPr/>
        </p:nvCxnSpPr>
        <p:spPr>
          <a:xfrm flipH="1">
            <a:off x="9048880" y="3556524"/>
            <a:ext cx="337855" cy="77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0CE93D9-8CF3-725B-F91F-DF90F5B6C6D0}"/>
              </a:ext>
            </a:extLst>
          </p:cNvPr>
          <p:cNvSpPr txBox="1"/>
          <p:nvPr/>
        </p:nvSpPr>
        <p:spPr>
          <a:xfrm>
            <a:off x="9867084" y="4287631"/>
            <a:ext cx="138050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Horse Cr at Evergreen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30D2069-26CC-6264-24F3-211ECC4C4146}"/>
              </a:ext>
            </a:extLst>
          </p:cNvPr>
          <p:cNvCxnSpPr>
            <a:stCxn id="47" idx="1"/>
          </p:cNvCxnSpPr>
          <p:nvPr/>
        </p:nvCxnSpPr>
        <p:spPr>
          <a:xfrm flipH="1">
            <a:off x="9529229" y="4414589"/>
            <a:ext cx="337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7EA5318-DFC5-160B-9FEA-E167C3848AB7}"/>
              </a:ext>
            </a:extLst>
          </p:cNvPr>
          <p:cNvSpPr txBox="1"/>
          <p:nvPr/>
        </p:nvSpPr>
        <p:spPr>
          <a:xfrm>
            <a:off x="9753904" y="3783655"/>
            <a:ext cx="106952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PR at </a:t>
            </a:r>
            <a:r>
              <a:rPr lang="en-US" sz="1050" dirty="0" err="1"/>
              <a:t>Cheesman</a:t>
            </a:r>
            <a:endParaRPr lang="en-US" sz="105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664773-6449-45E6-DC59-8149E405B064}"/>
              </a:ext>
            </a:extLst>
          </p:cNvPr>
          <p:cNvCxnSpPr/>
          <p:nvPr/>
        </p:nvCxnSpPr>
        <p:spPr>
          <a:xfrm flipH="1">
            <a:off x="8255661" y="3911203"/>
            <a:ext cx="252362" cy="264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9F489CED-0E4D-E676-B55D-AC7592321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926" y="3378925"/>
            <a:ext cx="142494" cy="1554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85037A-B3AB-E847-54E1-0EF9EF76F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919" y="4541547"/>
            <a:ext cx="142494" cy="1554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B1BF3CC-3C9C-2FCB-5684-7C9ABD71C6A0}"/>
              </a:ext>
            </a:extLst>
          </p:cNvPr>
          <p:cNvSpPr txBox="1"/>
          <p:nvPr/>
        </p:nvSpPr>
        <p:spPr>
          <a:xfrm>
            <a:off x="6112166" y="3218699"/>
            <a:ext cx="108876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Lumberjack Park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79FC8B-886A-EE7F-1FA4-A545C3BC871E}"/>
              </a:ext>
            </a:extLst>
          </p:cNvPr>
          <p:cNvSpPr txBox="1"/>
          <p:nvPr/>
        </p:nvSpPr>
        <p:spPr>
          <a:xfrm>
            <a:off x="6087493" y="4691826"/>
            <a:ext cx="69602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Riverdale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8A054-B5AB-B929-D4C2-81976024930E}"/>
              </a:ext>
            </a:extLst>
          </p:cNvPr>
          <p:cNvSpPr txBox="1"/>
          <p:nvPr/>
        </p:nvSpPr>
        <p:spPr>
          <a:xfrm>
            <a:off x="2265925" y="2249777"/>
            <a:ext cx="1844800" cy="646331"/>
          </a:xfrm>
          <a:prstGeom prst="rect">
            <a:avLst/>
          </a:prstGeom>
          <a:solidFill>
            <a:srgbClr val="FFC000">
              <a:alpha val="29174"/>
            </a:srgb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Upper Watershed</a:t>
            </a:r>
          </a:p>
          <a:p>
            <a:pPr algn="ctr"/>
            <a:r>
              <a:rPr lang="en-US" i="1" dirty="0"/>
              <a:t> Sampling 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48092-F800-60F5-A486-EDA4C7715A17}"/>
              </a:ext>
            </a:extLst>
          </p:cNvPr>
          <p:cNvSpPr txBox="1"/>
          <p:nvPr/>
        </p:nvSpPr>
        <p:spPr>
          <a:xfrm>
            <a:off x="6046537" y="5831640"/>
            <a:ext cx="1589602" cy="646331"/>
          </a:xfrm>
          <a:prstGeom prst="rect">
            <a:avLst/>
          </a:prstGeom>
          <a:solidFill>
            <a:srgbClr val="FFC000">
              <a:alpha val="22563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Mid-Section</a:t>
            </a:r>
          </a:p>
          <a:p>
            <a:pPr algn="ctr"/>
            <a:r>
              <a:rPr lang="en-US" i="1" dirty="0"/>
              <a:t> Sampling 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B0379-6ECE-7B51-B263-CB7ED21731E5}"/>
              </a:ext>
            </a:extLst>
          </p:cNvPr>
          <p:cNvSpPr txBox="1"/>
          <p:nvPr/>
        </p:nvSpPr>
        <p:spPr>
          <a:xfrm>
            <a:off x="9434201" y="2581365"/>
            <a:ext cx="1589602" cy="646331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Downstream</a:t>
            </a:r>
          </a:p>
          <a:p>
            <a:pPr algn="ctr"/>
            <a:r>
              <a:rPr lang="en-US" i="1" dirty="0"/>
              <a:t> Sampling 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96A67-538E-6146-10FB-07E4B8EB03DC}"/>
              </a:ext>
            </a:extLst>
          </p:cNvPr>
          <p:cNvSpPr txBox="1"/>
          <p:nvPr/>
        </p:nvSpPr>
        <p:spPr>
          <a:xfrm>
            <a:off x="4657240" y="3858082"/>
            <a:ext cx="1351717" cy="369332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Control Sites</a:t>
            </a:r>
          </a:p>
        </p:txBody>
      </p:sp>
    </p:spTree>
    <p:extLst>
      <p:ext uri="{BB962C8B-B14F-4D97-AF65-F5344CB8AC3E}">
        <p14:creationId xmlns:p14="http://schemas.microsoft.com/office/powerpoint/2010/main" val="166283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7E67C2E0-0072-A436-5192-343BD1877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" t="12773" r="7423" b="-504"/>
          <a:stretch/>
        </p:blipFill>
        <p:spPr>
          <a:xfrm>
            <a:off x="555170" y="0"/>
            <a:ext cx="11140967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441CE53-EBB6-5F4C-7FEC-8C210CDF4353}"/>
              </a:ext>
            </a:extLst>
          </p:cNvPr>
          <p:cNvSpPr/>
          <p:nvPr/>
        </p:nvSpPr>
        <p:spPr>
          <a:xfrm>
            <a:off x="10091058" y="4914901"/>
            <a:ext cx="310242" cy="293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C483F8-A610-5B52-675F-6A32DB2DFD3B}"/>
              </a:ext>
            </a:extLst>
          </p:cNvPr>
          <p:cNvSpPr/>
          <p:nvPr/>
        </p:nvSpPr>
        <p:spPr>
          <a:xfrm>
            <a:off x="10880272" y="3565072"/>
            <a:ext cx="310242" cy="293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53C5F0-62C9-7070-0778-17E8A28BB8E9}"/>
              </a:ext>
            </a:extLst>
          </p:cNvPr>
          <p:cNvSpPr/>
          <p:nvPr/>
        </p:nvSpPr>
        <p:spPr>
          <a:xfrm>
            <a:off x="5007429" y="1317172"/>
            <a:ext cx="310242" cy="293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52380-EB20-E87C-9D4F-278511C71C1C}"/>
              </a:ext>
            </a:extLst>
          </p:cNvPr>
          <p:cNvSpPr txBox="1"/>
          <p:nvPr/>
        </p:nvSpPr>
        <p:spPr>
          <a:xfrm>
            <a:off x="5502729" y="1077686"/>
            <a:ext cx="1103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S. Rolland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FC9410-0BE0-0183-BD87-011820CFDDC8}"/>
              </a:ext>
            </a:extLst>
          </p:cNvPr>
          <p:cNvSpPr txBox="1"/>
          <p:nvPr/>
        </p:nvSpPr>
        <p:spPr>
          <a:xfrm>
            <a:off x="9267537" y="5268687"/>
            <a:ext cx="25340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Thatcher Cr. At Freemont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A04C9F-6B1C-893B-49A3-1E6D7C3CDC21}"/>
              </a:ext>
            </a:extLst>
          </p:cNvPr>
          <p:cNvSpPr txBox="1"/>
          <p:nvPr/>
        </p:nvSpPr>
        <p:spPr>
          <a:xfrm>
            <a:off x="9267537" y="3059668"/>
            <a:ext cx="25568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Thatcher Cr. At Blanchard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FDAAB-8A38-C1D1-6E85-77389E734354}"/>
              </a:ext>
            </a:extLst>
          </p:cNvPr>
          <p:cNvSpPr txBox="1"/>
          <p:nvPr/>
        </p:nvSpPr>
        <p:spPr>
          <a:xfrm>
            <a:off x="7171391" y="477521"/>
            <a:ext cx="42259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UPSTREAM SITES (HEADWATERS) OF PINE RIVER</a:t>
            </a:r>
          </a:p>
        </p:txBody>
      </p:sp>
    </p:spTree>
    <p:extLst>
      <p:ext uri="{BB962C8B-B14F-4D97-AF65-F5344CB8AC3E}">
        <p14:creationId xmlns:p14="http://schemas.microsoft.com/office/powerpoint/2010/main" val="2980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C1FC-1E0E-911F-B148-B39CD142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89262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Nutrient Results: Upper Pine River Watershed w/ Sampling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ED672C-2072-224A-D094-B47522995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285259"/>
              </p:ext>
            </p:extLst>
          </p:nvPr>
        </p:nvGraphicFramePr>
        <p:xfrm>
          <a:off x="720663" y="1079047"/>
          <a:ext cx="11471337" cy="5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5D38D1-E7C0-A268-66E0-F0F888C04AA1}"/>
              </a:ext>
            </a:extLst>
          </p:cNvPr>
          <p:cNvCxnSpPr/>
          <p:nvPr/>
        </p:nvCxnSpPr>
        <p:spPr>
          <a:xfrm>
            <a:off x="0" y="89262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A56F26-B3FA-EF25-38BE-3123EC047482}"/>
              </a:ext>
            </a:extLst>
          </p:cNvPr>
          <p:cNvSpPr txBox="1"/>
          <p:nvPr/>
        </p:nvSpPr>
        <p:spPr>
          <a:xfrm rot="16200000">
            <a:off x="192698" y="3944319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CB0EEA-9CB0-C927-A574-FB6DCB5BB924}"/>
              </a:ext>
            </a:extLst>
          </p:cNvPr>
          <p:cNvCxnSpPr/>
          <p:nvPr/>
        </p:nvCxnSpPr>
        <p:spPr>
          <a:xfrm>
            <a:off x="351331" y="5251269"/>
            <a:ext cx="117056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7CA6B7-986D-159A-71AD-4C48BE57B6DA}"/>
              </a:ext>
            </a:extLst>
          </p:cNvPr>
          <p:cNvSpPr txBox="1"/>
          <p:nvPr/>
        </p:nvSpPr>
        <p:spPr>
          <a:xfrm>
            <a:off x="1306286" y="3805819"/>
            <a:ext cx="250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Concentrations </a:t>
            </a:r>
          </a:p>
          <a:p>
            <a:pPr algn="ctr"/>
            <a:r>
              <a:rPr lang="en-US" dirty="0"/>
              <a:t>for Healthy Stream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A2AF13-B714-2802-449C-029FC8CFC0EB}"/>
              </a:ext>
            </a:extLst>
          </p:cNvPr>
          <p:cNvCxnSpPr/>
          <p:nvPr/>
        </p:nvCxnSpPr>
        <p:spPr>
          <a:xfrm flipH="1">
            <a:off x="3056709" y="4297680"/>
            <a:ext cx="483325" cy="86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75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E3F-54C0-5918-6760-865F8B22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41174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Nutrient Averages for Upper Pine River Watershed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F81E72-A878-2B98-9339-B9AD289F9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806267"/>
              </p:ext>
            </p:extLst>
          </p:nvPr>
        </p:nvGraphicFramePr>
        <p:xfrm>
          <a:off x="357051" y="1821114"/>
          <a:ext cx="5590903" cy="379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CE26EA-8AAB-6C79-2B8F-D968217E6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219360"/>
              </p:ext>
            </p:extLst>
          </p:nvPr>
        </p:nvGraphicFramePr>
        <p:xfrm>
          <a:off x="6453051" y="783769"/>
          <a:ext cx="5738949" cy="397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F8EC89-E10F-46CE-C1E1-3CAB1D59C54F}"/>
              </a:ext>
            </a:extLst>
          </p:cNvPr>
          <p:cNvCxnSpPr/>
          <p:nvPr/>
        </p:nvCxnSpPr>
        <p:spPr>
          <a:xfrm>
            <a:off x="0" y="67926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F6B841-B680-687D-76D9-458822F301D0}"/>
              </a:ext>
            </a:extLst>
          </p:cNvPr>
          <p:cNvSpPr txBox="1"/>
          <p:nvPr/>
        </p:nvSpPr>
        <p:spPr>
          <a:xfrm rot="16200000">
            <a:off x="-170914" y="3223185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9F1B4-EABB-1F43-78DF-A29B1B34851D}"/>
              </a:ext>
            </a:extLst>
          </p:cNvPr>
          <p:cNvSpPr txBox="1"/>
          <p:nvPr/>
        </p:nvSpPr>
        <p:spPr>
          <a:xfrm rot="16200000">
            <a:off x="5985263" y="2241358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Mg/L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3D740-B62F-1AF9-1801-D3D0FB2245D6}"/>
              </a:ext>
            </a:extLst>
          </p:cNvPr>
          <p:cNvSpPr txBox="1"/>
          <p:nvPr/>
        </p:nvSpPr>
        <p:spPr>
          <a:xfrm>
            <a:off x="962297" y="2705898"/>
            <a:ext cx="208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Nutrient Concentrations </a:t>
            </a:r>
          </a:p>
          <a:p>
            <a:pPr algn="ctr"/>
            <a:r>
              <a:rPr lang="en-US" sz="1400" dirty="0"/>
              <a:t>for Healthy Streams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805F89-5101-BA8A-745D-431AD04ED50B}"/>
              </a:ext>
            </a:extLst>
          </p:cNvPr>
          <p:cNvCxnSpPr/>
          <p:nvPr/>
        </p:nvCxnSpPr>
        <p:spPr>
          <a:xfrm>
            <a:off x="2194560" y="3064552"/>
            <a:ext cx="300446" cy="7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6923-A66A-29E6-D50C-1F7694C9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Results:  Thermotolerant </a:t>
            </a:r>
            <a:r>
              <a:rPr lang="en-US" sz="4000" i="1" dirty="0"/>
              <a:t>E. coli </a:t>
            </a:r>
            <a:r>
              <a:rPr lang="en-US" sz="4000" dirty="0"/>
              <a:t>Upper Pine River Watershed w/Sampling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7E23E7-DC75-BE6E-7A91-F21BBBA18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365102"/>
              </p:ext>
            </p:extLst>
          </p:nvPr>
        </p:nvGraphicFramePr>
        <p:xfrm>
          <a:off x="897651" y="1343818"/>
          <a:ext cx="11200563" cy="533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E47981-377F-743A-69C6-110F0E715861}"/>
              </a:ext>
            </a:extLst>
          </p:cNvPr>
          <p:cNvSpPr txBox="1"/>
          <p:nvPr/>
        </p:nvSpPr>
        <p:spPr>
          <a:xfrm rot="16200000">
            <a:off x="-193337" y="360992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CFU/100mL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8755C3-E448-FCD8-BCAC-F6CBF128BE79}"/>
              </a:ext>
            </a:extLst>
          </p:cNvPr>
          <p:cNvCxnSpPr/>
          <p:nvPr/>
        </p:nvCxnSpPr>
        <p:spPr>
          <a:xfrm>
            <a:off x="0" y="1180533"/>
            <a:ext cx="12098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FFEB61-F388-DA6E-5469-887C529C4877}"/>
              </a:ext>
            </a:extLst>
          </p:cNvPr>
          <p:cNvSpPr txBox="1"/>
          <p:nvPr/>
        </p:nvSpPr>
        <p:spPr>
          <a:xfrm>
            <a:off x="3627659" y="2506096"/>
            <a:ext cx="4189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Above Which Poses Human </a:t>
            </a:r>
          </a:p>
          <a:p>
            <a:pPr algn="ctr"/>
            <a:r>
              <a:rPr lang="en-US" dirty="0"/>
              <a:t>Health Risk for Direct Contact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2BF5A2-7EB3-9B6D-27EB-0D9ACC78E864}"/>
              </a:ext>
            </a:extLst>
          </p:cNvPr>
          <p:cNvCxnSpPr/>
          <p:nvPr/>
        </p:nvCxnSpPr>
        <p:spPr>
          <a:xfrm>
            <a:off x="6253003" y="3152427"/>
            <a:ext cx="489857" cy="94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4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854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Summary of Data from Summer, 2023 Testing on Pine River, Upper Saginaw River Drainage Basin</vt:lpstr>
      <vt:lpstr>Introduction</vt:lpstr>
      <vt:lpstr>Methodology</vt:lpstr>
      <vt:lpstr>Field Area:  Sampling Area</vt:lpstr>
      <vt:lpstr>PowerPoint Presentation</vt:lpstr>
      <vt:lpstr>PowerPoint Presentation</vt:lpstr>
      <vt:lpstr>Nutrient Results: Upper Pine River Watershed w/ Sampling Sites</vt:lpstr>
      <vt:lpstr>Results: Nutrient Averages for Upper Pine River Watershed</vt:lpstr>
      <vt:lpstr>Results:  Thermotolerant E. coli Upper Pine River Watershed w/Sampling Sites</vt:lpstr>
      <vt:lpstr>Thermotolerant E. coli Concentration Averages for Summer, 2023 – Upper PR Watershed</vt:lpstr>
      <vt:lpstr>PowerPoint Presentation</vt:lpstr>
      <vt:lpstr>Results for Nutrients:  Mid-Section of Pine River Watershed with Sampling Sites</vt:lpstr>
      <vt:lpstr>Results: Nutrient Averages for Mid-Section Pine River Watershed</vt:lpstr>
      <vt:lpstr>Results: Thermotolerant E. coli Concentrations – Mid-Section w/Sampling Sites, PR Watershed, Summer, 2023</vt:lpstr>
      <vt:lpstr>Thermotolerant E. coli Concentration Averages for Summer, 2023 – Mid-Section PR Watershed</vt:lpstr>
      <vt:lpstr>PowerPoint Presentation</vt:lpstr>
      <vt:lpstr>Results: Nutrient Concentrations Downstream Sites Pine River Above St. Louis Dam, Summer, 2023 </vt:lpstr>
      <vt:lpstr>Results:  Thermotolerant E. coli Concentrations for Downstream Pine River Watershed w/Sampling Sites</vt:lpstr>
      <vt:lpstr>Results:  Ave. Thermotolerant E. coli Concentrations for Downstream Pine River Watershed Above St. Louis Dam, Summer, 2023</vt:lpstr>
      <vt:lpstr>PowerPoint Presentation</vt:lpstr>
      <vt:lpstr>Results:  Nutrient Concentrations Control Sites, Pine River Watershed, Summer, 2023</vt:lpstr>
      <vt:lpstr>Results:  Thermotolerant E. coli Concentrations for Control Sites, Pine River Watershed, Summer,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Data from Summer, 2023 Testing on Pine River, Upper Saginaw River Drainage Basin</dc:title>
  <dc:creator>Microsoft Office User</dc:creator>
  <cp:lastModifiedBy>Brittany Sommerville</cp:lastModifiedBy>
  <cp:revision>40</cp:revision>
  <cp:lastPrinted>2024-05-22T10:58:31Z</cp:lastPrinted>
  <dcterms:created xsi:type="dcterms:W3CDTF">2024-01-15T16:59:57Z</dcterms:created>
  <dcterms:modified xsi:type="dcterms:W3CDTF">2024-05-22T11:57:54Z</dcterms:modified>
</cp:coreProperties>
</file>