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84" r:id="rId3"/>
    <p:sldId id="260" r:id="rId4"/>
    <p:sldId id="258" r:id="rId5"/>
    <p:sldId id="259" r:id="rId6"/>
    <p:sldId id="274" r:id="rId7"/>
    <p:sldId id="275" r:id="rId8"/>
    <p:sldId id="269" r:id="rId9"/>
    <p:sldId id="261" r:id="rId10"/>
    <p:sldId id="276" r:id="rId11"/>
    <p:sldId id="285" r:id="rId12"/>
    <p:sldId id="286" r:id="rId13"/>
    <p:sldId id="270" r:id="rId14"/>
    <p:sldId id="262" r:id="rId15"/>
    <p:sldId id="264" r:id="rId16"/>
    <p:sldId id="293" r:id="rId17"/>
    <p:sldId id="271" r:id="rId18"/>
    <p:sldId id="263" r:id="rId19"/>
    <p:sldId id="268" r:id="rId20"/>
    <p:sldId id="380" r:id="rId21"/>
    <p:sldId id="382" r:id="rId22"/>
    <p:sldId id="3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1689141542107"/>
          <c:y val="4.2198566665697365E-2"/>
          <c:w val="0.88727813914565024"/>
          <c:h val="0.84516822365972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'Charts for PPT'!$F$1</c:f>
              <c:strCache>
                <c:ptCount val="1"/>
                <c:pt idx="0">
                  <c:v> Livestock Equivalent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'Charts for PPT'!$E$2:$E$6</c:f>
              <c:strCache>
                <c:ptCount val="5"/>
                <c:pt idx="0">
                  <c:v> Allegan </c:v>
                </c:pt>
                <c:pt idx="1">
                  <c:v> Huron </c:v>
                </c:pt>
                <c:pt idx="2">
                  <c:v> Ionia </c:v>
                </c:pt>
                <c:pt idx="3">
                  <c:v> Cass </c:v>
                </c:pt>
                <c:pt idx="4">
                  <c:v> Gratiot </c:v>
                </c:pt>
              </c:strCache>
            </c:strRef>
          </c:cat>
          <c:val>
            <c:numRef>
              <c:f>'Charts for PPT'!$F$2:$F$6</c:f>
              <c:numCache>
                <c:formatCode>_(* #,##0_);_(* \(#,##0\);_(* "-"??_);_(@_)</c:formatCode>
                <c:ptCount val="5"/>
                <c:pt idx="0">
                  <c:v>3522682.9557234431</c:v>
                </c:pt>
                <c:pt idx="1">
                  <c:v>2096035.6786935285</c:v>
                </c:pt>
                <c:pt idx="2">
                  <c:v>1453227.0632987383</c:v>
                </c:pt>
                <c:pt idx="3">
                  <c:v>1384216.4751780629</c:v>
                </c:pt>
                <c:pt idx="4">
                  <c:v>1323561.2520299144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37-4F93-8D8C-DA8B0AF1F787}"/>
            </c:ext>
          </c:extLst>
        </c:ser>
        <c:ser>
          <c:idx val="1"/>
          <c:order val="1"/>
          <c:tx>
            <c:strRef>
              <c:f>'Charts for PPT'!$G$1</c:f>
              <c:strCache>
                <c:ptCount val="1"/>
                <c:pt idx="0">
                  <c:v> Human Population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1923237856135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37-4F93-8D8C-DA8B0AF1F7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286545703525745E-3"/>
                  <c:y val="-2.274333306948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37-4F93-8D8C-DA8B0AF1F7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319563315446277E-4"/>
                  <c:y val="-2.274333306948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37-4F93-8D8C-DA8B0AF1F7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037734413633075E-3"/>
                  <c:y val="-2.274333306948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37-4F93-8D8C-DA8B0AF1F7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'Charts for PPT'!$E$2:$E$6</c:f>
              <c:strCache>
                <c:ptCount val="5"/>
                <c:pt idx="0">
                  <c:v> Allegan </c:v>
                </c:pt>
                <c:pt idx="1">
                  <c:v> Huron </c:v>
                </c:pt>
                <c:pt idx="2">
                  <c:v> Ionia </c:v>
                </c:pt>
                <c:pt idx="3">
                  <c:v> Cass </c:v>
                </c:pt>
                <c:pt idx="4">
                  <c:v> Gratiot </c:v>
                </c:pt>
              </c:strCache>
            </c:strRef>
          </c:cat>
          <c:val>
            <c:numRef>
              <c:f>'Charts for PPT'!$G$2:$G$6</c:f>
              <c:numCache>
                <c:formatCode>_(* #,##0_);_(* \(#,##0\);_(* "-"??_);_(@_)</c:formatCode>
                <c:ptCount val="5"/>
                <c:pt idx="0">
                  <c:v>116447</c:v>
                </c:pt>
                <c:pt idx="1">
                  <c:v>31280</c:v>
                </c:pt>
                <c:pt idx="2">
                  <c:v>11188</c:v>
                </c:pt>
                <c:pt idx="3">
                  <c:v>51381</c:v>
                </c:pt>
                <c:pt idx="4">
                  <c:v>41098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37-4F93-8D8C-DA8B0AF1F7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642760"/>
        <c:axId val="266644328"/>
      </c:barChart>
      <c:catAx>
        <c:axId val="26664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44328"/>
        <c:crosses val="autoZero"/>
        <c:auto val="1"/>
        <c:lblAlgn val="ctr"/>
        <c:lblOffset val="100"/>
        <c:noMultiLvlLbl val="0"/>
      </c:catAx>
      <c:valAx>
        <c:axId val="26664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4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39064339454706"/>
          <c:y val="0.94238061029491171"/>
          <c:w val="0.42086481713804297"/>
          <c:h val="5.7619428465412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D2FD9-EA21-4A89-94D7-CE21A87E65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8A089-4F70-452F-A7E9-E002C7A2EBC0}">
      <dgm:prSet custT="1"/>
      <dgm:spPr/>
      <dgm:t>
        <a:bodyPr/>
        <a:lstStyle/>
        <a:p>
          <a:r>
            <a:rPr lang="en-US" sz="2800" dirty="0"/>
            <a:t>Used MWPS conversion factors and USDA Census of Agriculture (2017) statistics </a:t>
          </a:r>
        </a:p>
      </dgm:t>
    </dgm:pt>
    <dgm:pt modelId="{3D7B5705-9228-475A-8C61-093BDCCAC71F}" type="parTrans" cxnId="{D73169EC-C3AC-46F2-A0ED-E8936E12CCC8}">
      <dgm:prSet/>
      <dgm:spPr/>
      <dgm:t>
        <a:bodyPr/>
        <a:lstStyle/>
        <a:p>
          <a:endParaRPr lang="en-US" sz="1400"/>
        </a:p>
      </dgm:t>
    </dgm:pt>
    <dgm:pt modelId="{9803FEA4-4DDC-40FB-B2AA-62AB9D5078BA}" type="sibTrans" cxnId="{D73169EC-C3AC-46F2-A0ED-E8936E12CCC8}">
      <dgm:prSet/>
      <dgm:spPr/>
      <dgm:t>
        <a:bodyPr/>
        <a:lstStyle/>
        <a:p>
          <a:endParaRPr lang="en-US" sz="1400"/>
        </a:p>
      </dgm:t>
    </dgm:pt>
    <dgm:pt modelId="{4888212D-7072-4EDE-8C1A-2EBBEF1987AA}">
      <dgm:prSet custT="1"/>
      <dgm:spPr/>
      <dgm:t>
        <a:bodyPr/>
        <a:lstStyle/>
        <a:p>
          <a:r>
            <a:rPr lang="en-US" sz="2800" dirty="0"/>
            <a:t>Found mass of waste produced per county: in </a:t>
          </a:r>
          <a:r>
            <a:rPr lang="en-US" sz="2800" dirty="0" err="1"/>
            <a:t>lbs</a:t>
          </a:r>
          <a:r>
            <a:rPr lang="en-US" sz="2800" dirty="0"/>
            <a:t>/year and converted to kg/year</a:t>
          </a:r>
        </a:p>
      </dgm:t>
    </dgm:pt>
    <dgm:pt modelId="{466FE8FD-5294-48B9-B024-63595D8F5DEB}" type="parTrans" cxnId="{D5706D4A-5A90-4B59-AEB6-977FB1746D09}">
      <dgm:prSet/>
      <dgm:spPr/>
      <dgm:t>
        <a:bodyPr/>
        <a:lstStyle/>
        <a:p>
          <a:endParaRPr lang="en-US" sz="1400"/>
        </a:p>
      </dgm:t>
    </dgm:pt>
    <dgm:pt modelId="{5A27119C-6602-4087-9EF8-1A80A72CB3E3}" type="sibTrans" cxnId="{D5706D4A-5A90-4B59-AEB6-977FB1746D09}">
      <dgm:prSet/>
      <dgm:spPr/>
      <dgm:t>
        <a:bodyPr/>
        <a:lstStyle/>
        <a:p>
          <a:endParaRPr lang="en-US" sz="1400"/>
        </a:p>
      </dgm:t>
    </dgm:pt>
    <dgm:pt modelId="{4F846C65-DA4A-4A65-8A67-DCF0FA0EDB0E}">
      <dgm:prSet custT="1"/>
      <dgm:spPr/>
      <dgm:t>
        <a:bodyPr/>
        <a:lstStyle/>
        <a:p>
          <a:endParaRPr lang="en-US" sz="2800" dirty="0"/>
        </a:p>
      </dgm:t>
    </dgm:pt>
    <dgm:pt modelId="{B24D849C-A0A9-458C-885B-0ADBD1AA626F}" type="parTrans" cxnId="{6197D3B0-1899-4EA8-AE9D-2A0E34F18C4D}">
      <dgm:prSet/>
      <dgm:spPr/>
      <dgm:t>
        <a:bodyPr/>
        <a:lstStyle/>
        <a:p>
          <a:endParaRPr lang="en-US" sz="1400"/>
        </a:p>
      </dgm:t>
    </dgm:pt>
    <dgm:pt modelId="{A198DE57-FB71-468C-87F2-69FD94C1E2AA}" type="sibTrans" cxnId="{6197D3B0-1899-4EA8-AE9D-2A0E34F18C4D}">
      <dgm:prSet/>
      <dgm:spPr/>
      <dgm:t>
        <a:bodyPr/>
        <a:lstStyle/>
        <a:p>
          <a:endParaRPr lang="en-US" sz="1400"/>
        </a:p>
      </dgm:t>
    </dgm:pt>
    <dgm:pt modelId="{9EFF2F86-869B-46CC-973F-B49005D0BC05}" type="pres">
      <dgm:prSet presAssocID="{460D2FD9-EA21-4A89-94D7-CE21A87E65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4EBF95-FCF8-4B5F-A63F-90BC89BE6759}" type="pres">
      <dgm:prSet presAssocID="{ACC8A089-4F70-452F-A7E9-E002C7A2EBC0}" presName="thickLine" presStyleLbl="alignNode1" presStyleIdx="0" presStyleCnt="3"/>
      <dgm:spPr/>
    </dgm:pt>
    <dgm:pt modelId="{239BD206-21F6-4961-AEEF-B9BD42C45657}" type="pres">
      <dgm:prSet presAssocID="{ACC8A089-4F70-452F-A7E9-E002C7A2EBC0}" presName="horz1" presStyleCnt="0"/>
      <dgm:spPr/>
    </dgm:pt>
    <dgm:pt modelId="{EA0E9E4D-91F6-48DB-ADC9-2DB8F5274CEA}" type="pres">
      <dgm:prSet presAssocID="{ACC8A089-4F70-452F-A7E9-E002C7A2EBC0}" presName="tx1" presStyleLbl="revTx" presStyleIdx="0" presStyleCnt="3"/>
      <dgm:spPr/>
      <dgm:t>
        <a:bodyPr/>
        <a:lstStyle/>
        <a:p>
          <a:endParaRPr lang="en-US"/>
        </a:p>
      </dgm:t>
    </dgm:pt>
    <dgm:pt modelId="{75C448D8-8AA8-41C5-BEED-CDE47F3FE797}" type="pres">
      <dgm:prSet presAssocID="{ACC8A089-4F70-452F-A7E9-E002C7A2EBC0}" presName="vert1" presStyleCnt="0"/>
      <dgm:spPr/>
    </dgm:pt>
    <dgm:pt modelId="{84D66411-E916-4117-9906-056F048307BD}" type="pres">
      <dgm:prSet presAssocID="{4888212D-7072-4EDE-8C1A-2EBBEF1987AA}" presName="thickLine" presStyleLbl="alignNode1" presStyleIdx="1" presStyleCnt="3"/>
      <dgm:spPr/>
    </dgm:pt>
    <dgm:pt modelId="{829C904F-2E52-4355-BFD6-E02E169965FA}" type="pres">
      <dgm:prSet presAssocID="{4888212D-7072-4EDE-8C1A-2EBBEF1987AA}" presName="horz1" presStyleCnt="0"/>
      <dgm:spPr/>
    </dgm:pt>
    <dgm:pt modelId="{77D36AE6-9EE1-453E-A5A3-BD665686137B}" type="pres">
      <dgm:prSet presAssocID="{4888212D-7072-4EDE-8C1A-2EBBEF1987AA}" presName="tx1" presStyleLbl="revTx" presStyleIdx="1" presStyleCnt="3"/>
      <dgm:spPr/>
      <dgm:t>
        <a:bodyPr/>
        <a:lstStyle/>
        <a:p>
          <a:endParaRPr lang="en-US"/>
        </a:p>
      </dgm:t>
    </dgm:pt>
    <dgm:pt modelId="{12A217B9-54DF-4812-8FF8-329DFE4D8FFB}" type="pres">
      <dgm:prSet presAssocID="{4888212D-7072-4EDE-8C1A-2EBBEF1987AA}" presName="vert1" presStyleCnt="0"/>
      <dgm:spPr/>
    </dgm:pt>
    <dgm:pt modelId="{3356B773-20FC-4716-9A15-0DDFB85E7BE7}" type="pres">
      <dgm:prSet presAssocID="{4F846C65-DA4A-4A65-8A67-DCF0FA0EDB0E}" presName="thickLine" presStyleLbl="alignNode1" presStyleIdx="2" presStyleCnt="3"/>
      <dgm:spPr/>
    </dgm:pt>
    <dgm:pt modelId="{60EE4A7B-883B-4F8F-80CE-07759E0317E9}" type="pres">
      <dgm:prSet presAssocID="{4F846C65-DA4A-4A65-8A67-DCF0FA0EDB0E}" presName="horz1" presStyleCnt="0"/>
      <dgm:spPr/>
    </dgm:pt>
    <dgm:pt modelId="{12ECB21B-97BA-4320-99C3-1874D3201A64}" type="pres">
      <dgm:prSet presAssocID="{4F846C65-DA4A-4A65-8A67-DCF0FA0EDB0E}" presName="tx1" presStyleLbl="revTx" presStyleIdx="2" presStyleCnt="3"/>
      <dgm:spPr/>
      <dgm:t>
        <a:bodyPr/>
        <a:lstStyle/>
        <a:p>
          <a:endParaRPr lang="en-US"/>
        </a:p>
      </dgm:t>
    </dgm:pt>
    <dgm:pt modelId="{145F2575-6080-4F38-90C9-0AE39B8C852A}" type="pres">
      <dgm:prSet presAssocID="{4F846C65-DA4A-4A65-8A67-DCF0FA0EDB0E}" presName="vert1" presStyleCnt="0"/>
      <dgm:spPr/>
    </dgm:pt>
  </dgm:ptLst>
  <dgm:cxnLst>
    <dgm:cxn modelId="{D73169EC-C3AC-46F2-A0ED-E8936E12CCC8}" srcId="{460D2FD9-EA21-4A89-94D7-CE21A87E65EE}" destId="{ACC8A089-4F70-452F-A7E9-E002C7A2EBC0}" srcOrd="0" destOrd="0" parTransId="{3D7B5705-9228-475A-8C61-093BDCCAC71F}" sibTransId="{9803FEA4-4DDC-40FB-B2AA-62AB9D5078BA}"/>
    <dgm:cxn modelId="{6197D3B0-1899-4EA8-AE9D-2A0E34F18C4D}" srcId="{460D2FD9-EA21-4A89-94D7-CE21A87E65EE}" destId="{4F846C65-DA4A-4A65-8A67-DCF0FA0EDB0E}" srcOrd="2" destOrd="0" parTransId="{B24D849C-A0A9-458C-885B-0ADBD1AA626F}" sibTransId="{A198DE57-FB71-468C-87F2-69FD94C1E2AA}"/>
    <dgm:cxn modelId="{D5706D4A-5A90-4B59-AEB6-977FB1746D09}" srcId="{460D2FD9-EA21-4A89-94D7-CE21A87E65EE}" destId="{4888212D-7072-4EDE-8C1A-2EBBEF1987AA}" srcOrd="1" destOrd="0" parTransId="{466FE8FD-5294-48B9-B024-63595D8F5DEB}" sibTransId="{5A27119C-6602-4087-9EF8-1A80A72CB3E3}"/>
    <dgm:cxn modelId="{8447F6FB-55E7-43C4-A247-BC27DBA100DF}" type="presOf" srcId="{460D2FD9-EA21-4A89-94D7-CE21A87E65EE}" destId="{9EFF2F86-869B-46CC-973F-B49005D0BC05}" srcOrd="0" destOrd="0" presId="urn:microsoft.com/office/officeart/2008/layout/LinedList"/>
    <dgm:cxn modelId="{50562D69-E910-4F4F-9180-7ED8F4F4FFCE}" type="presOf" srcId="{4F846C65-DA4A-4A65-8A67-DCF0FA0EDB0E}" destId="{12ECB21B-97BA-4320-99C3-1874D3201A64}" srcOrd="0" destOrd="0" presId="urn:microsoft.com/office/officeart/2008/layout/LinedList"/>
    <dgm:cxn modelId="{CB622F3A-02A8-4A0C-9AA4-B5629090690D}" type="presOf" srcId="{4888212D-7072-4EDE-8C1A-2EBBEF1987AA}" destId="{77D36AE6-9EE1-453E-A5A3-BD665686137B}" srcOrd="0" destOrd="0" presId="urn:microsoft.com/office/officeart/2008/layout/LinedList"/>
    <dgm:cxn modelId="{937B8B36-7832-4E90-9B6B-A17A08B00CD3}" type="presOf" srcId="{ACC8A089-4F70-452F-A7E9-E002C7A2EBC0}" destId="{EA0E9E4D-91F6-48DB-ADC9-2DB8F5274CEA}" srcOrd="0" destOrd="0" presId="urn:microsoft.com/office/officeart/2008/layout/LinedList"/>
    <dgm:cxn modelId="{6CA75F88-CDE9-46A1-BE44-7E8AFAF586B2}" type="presParOf" srcId="{9EFF2F86-869B-46CC-973F-B49005D0BC05}" destId="{CF4EBF95-FCF8-4B5F-A63F-90BC89BE6759}" srcOrd="0" destOrd="0" presId="urn:microsoft.com/office/officeart/2008/layout/LinedList"/>
    <dgm:cxn modelId="{3C114F68-6136-4C48-A736-C07377A5CA0E}" type="presParOf" srcId="{9EFF2F86-869B-46CC-973F-B49005D0BC05}" destId="{239BD206-21F6-4961-AEEF-B9BD42C45657}" srcOrd="1" destOrd="0" presId="urn:microsoft.com/office/officeart/2008/layout/LinedList"/>
    <dgm:cxn modelId="{392DB916-C611-4F24-9D1E-0D632F25FBC8}" type="presParOf" srcId="{239BD206-21F6-4961-AEEF-B9BD42C45657}" destId="{EA0E9E4D-91F6-48DB-ADC9-2DB8F5274CEA}" srcOrd="0" destOrd="0" presId="urn:microsoft.com/office/officeart/2008/layout/LinedList"/>
    <dgm:cxn modelId="{4F2DE824-48B1-4978-9E8F-DE962A7C6708}" type="presParOf" srcId="{239BD206-21F6-4961-AEEF-B9BD42C45657}" destId="{75C448D8-8AA8-41C5-BEED-CDE47F3FE797}" srcOrd="1" destOrd="0" presId="urn:microsoft.com/office/officeart/2008/layout/LinedList"/>
    <dgm:cxn modelId="{35726B55-61EB-4BC8-978B-B6A65B67A4ED}" type="presParOf" srcId="{9EFF2F86-869B-46CC-973F-B49005D0BC05}" destId="{84D66411-E916-4117-9906-056F048307BD}" srcOrd="2" destOrd="0" presId="urn:microsoft.com/office/officeart/2008/layout/LinedList"/>
    <dgm:cxn modelId="{E0C601FE-E59B-4331-9714-78AC40247B1A}" type="presParOf" srcId="{9EFF2F86-869B-46CC-973F-B49005D0BC05}" destId="{829C904F-2E52-4355-BFD6-E02E169965FA}" srcOrd="3" destOrd="0" presId="urn:microsoft.com/office/officeart/2008/layout/LinedList"/>
    <dgm:cxn modelId="{C5D0C179-350F-474D-8F60-92003AF69D53}" type="presParOf" srcId="{829C904F-2E52-4355-BFD6-E02E169965FA}" destId="{77D36AE6-9EE1-453E-A5A3-BD665686137B}" srcOrd="0" destOrd="0" presId="urn:microsoft.com/office/officeart/2008/layout/LinedList"/>
    <dgm:cxn modelId="{53DC1425-3AB3-48B0-9CC8-FBBF7EA7413E}" type="presParOf" srcId="{829C904F-2E52-4355-BFD6-E02E169965FA}" destId="{12A217B9-54DF-4812-8FF8-329DFE4D8FFB}" srcOrd="1" destOrd="0" presId="urn:microsoft.com/office/officeart/2008/layout/LinedList"/>
    <dgm:cxn modelId="{92636A3F-37E7-4F47-BF6A-0EDA4DF6F96B}" type="presParOf" srcId="{9EFF2F86-869B-46CC-973F-B49005D0BC05}" destId="{3356B773-20FC-4716-9A15-0DDFB85E7BE7}" srcOrd="4" destOrd="0" presId="urn:microsoft.com/office/officeart/2008/layout/LinedList"/>
    <dgm:cxn modelId="{1D22BD11-34E9-4BBA-83B6-6784AB8B3194}" type="presParOf" srcId="{9EFF2F86-869B-46CC-973F-B49005D0BC05}" destId="{60EE4A7B-883B-4F8F-80CE-07759E0317E9}" srcOrd="5" destOrd="0" presId="urn:microsoft.com/office/officeart/2008/layout/LinedList"/>
    <dgm:cxn modelId="{45AA6C62-40D6-4D8F-A292-0444C2724F9F}" type="presParOf" srcId="{60EE4A7B-883B-4F8F-80CE-07759E0317E9}" destId="{12ECB21B-97BA-4320-99C3-1874D3201A64}" srcOrd="0" destOrd="0" presId="urn:microsoft.com/office/officeart/2008/layout/LinedList"/>
    <dgm:cxn modelId="{45ED25C3-D157-4663-B9A7-EF32F95D7E72}" type="presParOf" srcId="{60EE4A7B-883B-4F8F-80CE-07759E0317E9}" destId="{145F2575-6080-4F38-90C9-0AE39B8C85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63D2-CA3E-4606-A4AF-CFDB3BC2C09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9D2DA-87BF-414E-AA4F-47C53B610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BREATH!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6757-9CF2-4973-B3AF-C3290F8B2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4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PARTS DOWN, TAKE A BREATH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6757-9CF2-4973-B3AF-C3290F8B2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SO GREAT!  BREATHE SISTER!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6757-9CF2-4973-B3AF-C3290F8B26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COMES THE EXCEL SHEET, BREATHE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6757-9CF2-4973-B3AF-C3290F8B2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R E A T H 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6757-9CF2-4973-B3AF-C3290F8B26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HOMESTRETCH: </a:t>
            </a:r>
          </a:p>
          <a:p>
            <a:r>
              <a:rPr lang="en-US" dirty="0"/>
              <a:t>BREATHE!!!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6757-9CF2-4973-B3AF-C3290F8B26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DONE!  TAKE A BREATH!!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6757-9CF2-4973-B3AF-C3290F8B2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5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BEEEFE3-6AAE-4B89-B91C-4590E5D64A7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ECA8ECC-FB8C-47EE-823C-7E33BF8B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2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ihr.uiowa.edu/cjones/iowas-real-popul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r.msu.edu/uploads/files/ManureCharacteristicsMWPS-18_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grienvarchive.ca/bioenergy/facts.html#Approximate_nutrient_conte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E2FE3A7B-DDFF-4F81-8AAE-11D96D138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69825ADD-F95C-4747-9B41-5DB21C28E6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86791A8E-B2BA-467D-BB87-8CFBFB13A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3DD3AD-9F94-4EE2-BABF-1D348C48C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3" y="4149844"/>
            <a:ext cx="9607160" cy="189203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Murray </a:t>
            </a:r>
            <a:r>
              <a:rPr lang="en-US" sz="2800" dirty="0" err="1">
                <a:solidFill>
                  <a:srgbClr val="FFFFFF"/>
                </a:solidFill>
              </a:rPr>
              <a:t>Borrello</a:t>
            </a:r>
            <a:r>
              <a:rPr lang="en-US" sz="2800" dirty="0">
                <a:solidFill>
                  <a:srgbClr val="FFFFFF"/>
                </a:solidFill>
              </a:rPr>
              <a:t> and Chelsea Faber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Alma College, Alma, MI 48801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711A5-3B6E-4CFF-A78C-3AAF4E676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158023"/>
            <a:ext cx="9607160" cy="2042378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Too Much Waste for Available Space?</a:t>
            </a:r>
          </a:p>
        </p:txBody>
      </p:sp>
    </p:spTree>
    <p:extLst>
      <p:ext uri="{BB962C8B-B14F-4D97-AF65-F5344CB8AC3E}">
        <p14:creationId xmlns:p14="http://schemas.microsoft.com/office/powerpoint/2010/main" val="51057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51202-DF0D-458E-A0C9-FBB371A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Livestock - Human Equivalent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1958C1C-449D-4811-A791-F6AAC31E6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274" y="2948940"/>
                <a:ext cx="10753725" cy="9601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Dairy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 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Beef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Swine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Layer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Total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Livestock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Equivalent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58C1C-449D-4811-A791-F6AAC31E6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274" y="2948940"/>
                <a:ext cx="10753725" cy="960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51202-DF0D-458E-A0C9-FBB371A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Livestock - Human Equivalent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1958C1C-449D-4811-A791-F6AAC31E6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274" y="2948940"/>
                <a:ext cx="10753725" cy="9601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Dairy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 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Beef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Swine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Layer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Total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Livestock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Equivalent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58C1C-449D-4811-A791-F6AAC31E6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274" y="2948940"/>
                <a:ext cx="10753725" cy="960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27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51202-DF0D-458E-A0C9-FBB371A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Livestock - Human Equivalent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1958C1C-449D-4811-A791-F6AAC31E6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274" y="2948940"/>
                <a:ext cx="10753725" cy="9601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Dairy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 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Beef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Swine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.+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Layer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Total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Livestock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Equivalent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58C1C-449D-4811-A791-F6AAC31E6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274" y="2948940"/>
                <a:ext cx="10753725" cy="960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86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7AB319-64C0-4E2D-B1CD-0A970301B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AA0C77-4ECE-4BEE-B093-4D8E915D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03714-1B91-4256-AFEF-67B80F17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>
                <a:solidFill>
                  <a:srgbClr val="FFFFFF"/>
                </a:solidFill>
              </a:rPr>
              <a:t>Quantity of  Waste and Nutrients Produced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586C31-848B-4D51-83B1-B9FD594E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Garbage">
            <a:extLst>
              <a:ext uri="{FF2B5EF4-FFF2-40B4-BE49-F238E27FC236}">
                <a16:creationId xmlns:a16="http://schemas.microsoft.com/office/drawing/2014/main" xmlns="" id="{8DF36870-26CF-4345-9E79-2296BF3C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98694" y="629265"/>
            <a:ext cx="5247147" cy="5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9D715-0B0E-4572-A499-5CCF2CC9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11" y="379991"/>
            <a:ext cx="10901778" cy="1400288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Segoe UI" panose="020B0502040204020203" pitchFamily="34" charset="0"/>
              </a:rPr>
              <a:t>Quantity of Waste and Nutrients Produced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9D2BAF1-83F3-4BC6-9C45-A3A2511D099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02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EA1CB-CBA6-43B4-8B84-3494B9A2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199705"/>
            <a:ext cx="10537794" cy="1658198"/>
          </a:xfrm>
        </p:spPr>
        <p:txBody>
          <a:bodyPr>
            <a:normAutofit/>
          </a:bodyPr>
          <a:lstStyle/>
          <a:p>
            <a:r>
              <a:rPr lang="en-US" dirty="0">
                <a:cs typeface="Segoe UI" panose="020B0502040204020203" pitchFamily="34" charset="0"/>
              </a:rPr>
              <a:t>Volume of Nutrients Calculation - Dairy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2CE6C92-C717-4319-B94F-8924D476A2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1400" y="2402205"/>
                <a:ext cx="7809271" cy="38647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+mj-lt"/>
                    <a:cs typeface="Segoe UI" panose="020B0502040204020203" pitchFamily="34" charset="0"/>
                  </a:rPr>
                  <a:t>Total Solids: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20328 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14.3 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𝑙𝑏𝑠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=106,101,996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</m:t>
                      </m:r>
                    </m:oMath>
                  </m:oMathPara>
                </a14:m>
                <a:endParaRPr lang="en-US" sz="2000" dirty="0">
                  <a:latin typeface="+mj-lt"/>
                  <a:cs typeface="Segoe UI" panose="020B0502040204020203" pitchFamily="34" charset="0"/>
                </a:endParaRPr>
              </a:p>
              <a:p>
                <a:r>
                  <a:rPr lang="en-US" sz="2000" dirty="0">
                    <a:latin typeface="+mj-lt"/>
                    <a:cs typeface="Segoe UI" panose="020B0502040204020203" pitchFamily="34" charset="0"/>
                  </a:rPr>
                  <a:t>Total Nitrogen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20328 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0.72 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𝑙𝑏𝑠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=5,342,198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</m:t>
                      </m:r>
                    </m:oMath>
                  </m:oMathPara>
                </a14:m>
                <a:endParaRPr lang="en-US" sz="2000" dirty="0">
                  <a:latin typeface="+mj-lt"/>
                  <a:cs typeface="Segoe UI" panose="020B0502040204020203" pitchFamily="34" charset="0"/>
                </a:endParaRPr>
              </a:p>
              <a:p>
                <a:r>
                  <a:rPr lang="en-US" sz="2000" dirty="0">
                    <a:latin typeface="+mj-lt"/>
                    <a:cs typeface="Segoe UI" panose="020B0502040204020203" pitchFamily="34" charset="0"/>
                  </a:rPr>
                  <a:t>Total Phosphorus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20328 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0.37 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𝑙𝑏𝑠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=2,745,296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</m:t>
                      </m:r>
                    </m:oMath>
                  </m:oMathPara>
                </a14:m>
                <a:endParaRPr lang="en-US" sz="2000" dirty="0">
                  <a:latin typeface="+mj-lt"/>
                  <a:cs typeface="Segoe UI" panose="020B0502040204020203" pitchFamily="34" charset="0"/>
                </a:endParaRPr>
              </a:p>
              <a:p>
                <a:endParaRPr lang="en-US" sz="2000" dirty="0">
                  <a:latin typeface="+mj-lt"/>
                  <a:cs typeface="Segoe UI" panose="020B0502040204020203" pitchFamily="34" charset="0"/>
                </a:endParaRPr>
              </a:p>
              <a:p>
                <a:endParaRPr lang="en-US" sz="2000" dirty="0">
                  <a:latin typeface="+mj-lt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E6C92-C717-4319-B94F-8924D476A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1400" y="2402205"/>
                <a:ext cx="7809271" cy="3864732"/>
              </a:xfrm>
              <a:blipFill>
                <a:blip r:embed="rId5"/>
                <a:stretch>
                  <a:fillRect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6" descr="Farm scene">
            <a:extLst>
              <a:ext uri="{FF2B5EF4-FFF2-40B4-BE49-F238E27FC236}">
                <a16:creationId xmlns:a16="http://schemas.microsoft.com/office/drawing/2014/main" xmlns="" id="{E3CFE0A4-FF9C-4C41-9DAD-E93EDC4C2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6712" y="2641482"/>
            <a:ext cx="2605127" cy="26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3D925-D19D-4DFD-994C-B2BC8A38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19" y="-195308"/>
            <a:ext cx="10772775" cy="1658198"/>
          </a:xfrm>
        </p:spPr>
        <p:txBody>
          <a:bodyPr/>
          <a:lstStyle/>
          <a:p>
            <a:r>
              <a:rPr lang="en-US" dirty="0"/>
              <a:t>Volume of Nutrients Calculation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58382E6-C9BC-4C6C-BE0B-78D8FE60F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193987" y="2011363"/>
            <a:ext cx="7718300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7AB319-64C0-4E2D-B1CD-0A970301B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4BD144-08AF-41A3-ADB3-8AADCACA0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70DB5-B173-4493-B762-C8EE4883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rgbClr val="FFFFFF"/>
                </a:solidFill>
              </a:rPr>
              <a:t>Application Rates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A3F59CE-D0DB-4EB7-91C0-63DB11030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Gauge">
            <a:extLst>
              <a:ext uri="{FF2B5EF4-FFF2-40B4-BE49-F238E27FC236}">
                <a16:creationId xmlns:a16="http://schemas.microsoft.com/office/drawing/2014/main" xmlns="" id="{10D1C106-6F48-4D26-81C3-E4AD4EF6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6408" y="1573639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7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3AEC-6C31-4991-92C4-0EF746DF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499533"/>
            <a:ext cx="6587613" cy="1658198"/>
          </a:xfrm>
        </p:spPr>
        <p:txBody>
          <a:bodyPr>
            <a:normAutofit/>
          </a:bodyPr>
          <a:lstStyle/>
          <a:p>
            <a:r>
              <a:rPr lang="en-US" dirty="0"/>
              <a:t>Application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3B872-158B-44F9-805E-7843142C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011680"/>
            <a:ext cx="6587613" cy="386473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Found kg/acre year and </a:t>
            </a:r>
            <a:r>
              <a:rPr lang="en-US" dirty="0" err="1"/>
              <a:t>lbs</a:t>
            </a:r>
            <a:r>
              <a:rPr lang="en-US" dirty="0"/>
              <a:t>/acre year through MRA data (USDA)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Considering Phosphorus: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/>
              <a:t>	Land available (Manure Acres USDA Census of 	Agriculture)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/>
              <a:t>	Phosphorus removed from soil upon harvest (MSU 	Report)</a:t>
            </a:r>
          </a:p>
          <a:p>
            <a:pPr marL="4572" lvl="1" indent="0">
              <a:buClr>
                <a:schemeClr val="accent1"/>
              </a:buClr>
              <a:buNone/>
            </a:pPr>
            <a:r>
              <a:rPr lang="en-US" dirty="0"/>
              <a:t>County average yield (USDA 2017)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/>
              <a:t>	Corn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/>
              <a:t>	Soybeans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/>
              <a:t>	Wheat 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/>
              <a:t>	Sugar Beets </a:t>
            </a:r>
          </a:p>
        </p:txBody>
      </p:sp>
      <p:pic>
        <p:nvPicPr>
          <p:cNvPr id="7" name="Graphic 6" descr="Corn">
            <a:extLst>
              <a:ext uri="{FF2B5EF4-FFF2-40B4-BE49-F238E27FC236}">
                <a16:creationId xmlns:a16="http://schemas.microsoft.com/office/drawing/2014/main" xmlns="" id="{B0B3A586-7CBB-4E85-9B2F-16623085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2057" y="1428342"/>
            <a:ext cx="4001315" cy="4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0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A3866-CBA3-433B-848B-763EF462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6" y="499533"/>
            <a:ext cx="7475896" cy="1658198"/>
          </a:xfrm>
        </p:spPr>
        <p:txBody>
          <a:bodyPr>
            <a:normAutofit/>
          </a:bodyPr>
          <a:lstStyle/>
          <a:p>
            <a:r>
              <a:rPr lang="en-US" dirty="0"/>
              <a:t>Application Rate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6241092-68B1-49AD-A3F8-6E4B29D54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0230" y="2716530"/>
                <a:ext cx="7237771" cy="158877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County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yield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Removed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Amount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Acre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/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ManureAcre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Reccommended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Amount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Acre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Percent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Over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Under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41092-68B1-49AD-A3F8-6E4B29D54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0230" y="2716530"/>
                <a:ext cx="7237771" cy="1588770"/>
              </a:xfrm>
              <a:blipFill>
                <a:blip r:embed="rId3"/>
                <a:stretch>
                  <a:fillRect l="-1348" t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alculator">
            <a:extLst>
              <a:ext uri="{FF2B5EF4-FFF2-40B4-BE49-F238E27FC236}">
                <a16:creationId xmlns:a16="http://schemas.microsoft.com/office/drawing/2014/main" xmlns="" id="{52DB4090-B18B-4677-9C6A-0865221EF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861" y="1510257"/>
            <a:ext cx="4001315" cy="4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7AB319-64C0-4E2D-B1CD-0A970301B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4BD144-08AF-41A3-ADB3-8AADCACA0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FF629-8558-47DE-A8C2-3FBFCCCD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800">
                <a:solidFill>
                  <a:srgbClr val="FFFFFF"/>
                </a:solidFill>
              </a:rPr>
              <a:t>Livestock -Human Equivalent Population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A3F59CE-D0DB-4EB7-91C0-63DB11030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ow">
            <a:extLst>
              <a:ext uri="{FF2B5EF4-FFF2-40B4-BE49-F238E27FC236}">
                <a16:creationId xmlns:a16="http://schemas.microsoft.com/office/drawing/2014/main" xmlns="" id="{713A85AA-7501-4D71-B9CC-3873019C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96408" y="1573639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E9B57DC-8B54-BF40-83DE-274CF5D7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416683" cy="1325563"/>
          </a:xfrm>
        </p:spPr>
        <p:txBody>
          <a:bodyPr>
            <a:normAutofit/>
          </a:bodyPr>
          <a:lstStyle/>
          <a:p>
            <a:r>
              <a:rPr lang="en-US" sz="4000"/>
              <a:t>Correlating P Produced With P Required for Selected Crops 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6FF07E-8616-43C5-8CEA-333B8D704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32"/>
          <a:stretch/>
        </p:blipFill>
        <p:spPr>
          <a:xfrm>
            <a:off x="0" y="1076773"/>
            <a:ext cx="12192000" cy="57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6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F0373A-878F-4BEB-9C30-A2BD279A4BC3}"/>
              </a:ext>
            </a:extLst>
          </p:cNvPr>
          <p:cNvSpPr txBox="1"/>
          <p:nvPr/>
        </p:nvSpPr>
        <p:spPr>
          <a:xfrm>
            <a:off x="5603560" y="2393452"/>
            <a:ext cx="6221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: Counties in which Total Phosphorus from CAFO waste is applied to fields in tonnage of 150% (and up) more than what is required for corn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: Counties in which Total Phosphorus from CAFO waste is applied to fields in tonnage less than 150% of what is required for corn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38160EBB-1646-4A27-B263-06BFABBE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560" y="292964"/>
            <a:ext cx="6407927" cy="1425787"/>
          </a:xfrm>
        </p:spPr>
        <p:txBody>
          <a:bodyPr>
            <a:noAutofit/>
          </a:bodyPr>
          <a:lstStyle/>
          <a:p>
            <a:r>
              <a:rPr lang="en-US" dirty="0"/>
              <a:t>Phosphorus Application Rates: Corn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30912B-776B-4BB7-88FA-68B5677A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13" y="0"/>
            <a:ext cx="525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5ECE2-6C95-4236-A9E5-CDBC9BC2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County Comparison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1586B3F-EF0D-482C-97C5-955DC18481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4934" y="2499820"/>
          <a:ext cx="11457354" cy="380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59">
                  <a:extLst>
                    <a:ext uri="{9D8B030D-6E8A-4147-A177-3AD203B41FA5}">
                      <a16:colId xmlns:a16="http://schemas.microsoft.com/office/drawing/2014/main" xmlns="" val="1385560793"/>
                    </a:ext>
                  </a:extLst>
                </a:gridCol>
                <a:gridCol w="1909559">
                  <a:extLst>
                    <a:ext uri="{9D8B030D-6E8A-4147-A177-3AD203B41FA5}">
                      <a16:colId xmlns:a16="http://schemas.microsoft.com/office/drawing/2014/main" xmlns="" val="2994350494"/>
                    </a:ext>
                  </a:extLst>
                </a:gridCol>
                <a:gridCol w="1909559">
                  <a:extLst>
                    <a:ext uri="{9D8B030D-6E8A-4147-A177-3AD203B41FA5}">
                      <a16:colId xmlns:a16="http://schemas.microsoft.com/office/drawing/2014/main" xmlns="" val="1786382364"/>
                    </a:ext>
                  </a:extLst>
                </a:gridCol>
                <a:gridCol w="1909559">
                  <a:extLst>
                    <a:ext uri="{9D8B030D-6E8A-4147-A177-3AD203B41FA5}">
                      <a16:colId xmlns:a16="http://schemas.microsoft.com/office/drawing/2014/main" xmlns="" val="3888265142"/>
                    </a:ext>
                  </a:extLst>
                </a:gridCol>
                <a:gridCol w="1909559">
                  <a:extLst>
                    <a:ext uri="{9D8B030D-6E8A-4147-A177-3AD203B41FA5}">
                      <a16:colId xmlns:a16="http://schemas.microsoft.com/office/drawing/2014/main" xmlns="" val="4080432192"/>
                    </a:ext>
                  </a:extLst>
                </a:gridCol>
                <a:gridCol w="1909559">
                  <a:extLst>
                    <a:ext uri="{9D8B030D-6E8A-4147-A177-3AD203B41FA5}">
                      <a16:colId xmlns:a16="http://schemas.microsoft.com/office/drawing/2014/main" xmlns="" val="1503153191"/>
                    </a:ext>
                  </a:extLst>
                </a:gridCol>
              </a:tblGrid>
              <a:tr h="660631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Allegan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Gratiot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Ogemaw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Tuscola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502383"/>
                  </a:ext>
                </a:extLst>
              </a:tr>
              <a:tr h="720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Percent MRA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178110"/>
                  </a:ext>
                </a:extLst>
              </a:tr>
              <a:tr h="720398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MRA (Acres)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32,116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9,948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38,057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710987"/>
                  </a:ext>
                </a:extLst>
              </a:tr>
              <a:tr h="724443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 P (</a:t>
                      </a:r>
                      <a:r>
                        <a:rPr lang="en-US" sz="2400" dirty="0" err="1"/>
                        <a:t>lbs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yr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9,994,655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4,479,174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525,796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 1,138,642 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 2,190,668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663124"/>
                  </a:ext>
                </a:extLst>
              </a:tr>
              <a:tr h="877519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% P Applied v P Required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1607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383AEC-AE66-45B9-B5E6-DFB4AEB16F9E}"/>
              </a:ext>
            </a:extLst>
          </p:cNvPr>
          <p:cNvSpPr txBox="1"/>
          <p:nvPr/>
        </p:nvSpPr>
        <p:spPr>
          <a:xfrm>
            <a:off x="8620217" y="6345243"/>
            <a:ext cx="442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(100% is a 1:1 Application Ratio)</a:t>
            </a:r>
          </a:p>
        </p:txBody>
      </p:sp>
    </p:spTree>
    <p:extLst>
      <p:ext uri="{BB962C8B-B14F-4D97-AF65-F5344CB8AC3E}">
        <p14:creationId xmlns:p14="http://schemas.microsoft.com/office/powerpoint/2010/main" val="138822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783F8D1-88A2-49BC-93CC-7892EE081A2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3467" y="88776"/>
          <a:ext cx="10905066" cy="548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A6FE98-6617-49E7-85CA-8BB5EE8F0DBD}"/>
              </a:ext>
            </a:extLst>
          </p:cNvPr>
          <p:cNvSpPr txBox="1"/>
          <p:nvPr/>
        </p:nvSpPr>
        <p:spPr>
          <a:xfrm rot="16200000">
            <a:off x="-1048794" y="1442484"/>
            <a:ext cx="304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E19498-F5C4-4290-92B1-771251436F29}"/>
              </a:ext>
            </a:extLst>
          </p:cNvPr>
          <p:cNvSpPr txBox="1"/>
          <p:nvPr/>
        </p:nvSpPr>
        <p:spPr>
          <a:xfrm>
            <a:off x="2199442" y="5779362"/>
            <a:ext cx="7793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Livestock- Human Equivalent Analysis</a:t>
            </a:r>
          </a:p>
        </p:txBody>
      </p:sp>
    </p:spTree>
    <p:extLst>
      <p:ext uri="{BB962C8B-B14F-4D97-AF65-F5344CB8AC3E}">
        <p14:creationId xmlns:p14="http://schemas.microsoft.com/office/powerpoint/2010/main" val="426381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B5054-8485-41AE-A52A-A6BC2E1A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04597"/>
            <a:ext cx="3651467" cy="1676603"/>
          </a:xfrm>
        </p:spPr>
        <p:txBody>
          <a:bodyPr>
            <a:normAutofit/>
          </a:bodyPr>
          <a:lstStyle/>
          <a:p>
            <a:r>
              <a:rPr lang="en-US" sz="5400" dirty="0">
                <a:cs typeface="Segoe UI" panose="020B0502040204020203" pitchFamily="34" charset="0"/>
              </a:rPr>
              <a:t>Iowa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  <a:r>
              <a:rPr lang="en-US" sz="5400" dirty="0">
                <a:cs typeface="Segoe UI" panose="020B0502040204020203" pitchFamily="34" charset="0"/>
              </a:rPr>
              <a:t>Study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ED2C2B-5E18-4A71-B221-27C75D78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981200"/>
            <a:ext cx="3883837" cy="474807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  <a:cs typeface="Segoe UI" panose="020B0502040204020203" pitchFamily="34" charset="0"/>
              </a:rPr>
              <a:t>Chris Jones</a:t>
            </a:r>
          </a:p>
          <a:p>
            <a:r>
              <a:rPr lang="en-US" sz="2000" dirty="0">
                <a:latin typeface="+mj-lt"/>
                <a:cs typeface="Segoe UI" panose="020B0502040204020203" pitchFamily="34" charset="0"/>
              </a:rPr>
              <a:t>Using USDA Census of Agriculture data and livestock/human waste models to establish relative populations within a watershed </a:t>
            </a:r>
          </a:p>
          <a:p>
            <a:r>
              <a:rPr lang="en-US" sz="2000" dirty="0">
                <a:latin typeface="+mj-lt"/>
                <a:cs typeface="Segoe UI" panose="020B0502040204020203" pitchFamily="34" charset="0"/>
              </a:rPr>
              <a:t>Main point:  if all waste created in Iowa was created by humans and not humans + livestock, how many people would that equate to?</a:t>
            </a:r>
          </a:p>
          <a:p>
            <a:endParaRPr lang="en-US" sz="2000" dirty="0">
              <a:latin typeface="+mj-lt"/>
              <a:cs typeface="Segoe UI" panose="020B05020402040202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sz="2000" dirty="0">
              <a:latin typeface="+mj-lt"/>
              <a:cs typeface="Segoe UI" panose="020B05020402040202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sz="2000" dirty="0">
              <a:latin typeface="+mj-lt"/>
              <a:cs typeface="Segoe UI" panose="020B05020402040202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2000" dirty="0">
                <a:latin typeface="+mj-lt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https://www.iihr.uiowa.edu/cjones/iowas-real-population/</a:t>
            </a:r>
            <a:endParaRPr lang="en-US" sz="2000" dirty="0"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3CBED3E-9CAE-4300-B111-CDF2D262E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6" r="2140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836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2B44B-A6B7-4416-8A80-815C475C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5" y="896684"/>
            <a:ext cx="3770203" cy="4979728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cs typeface="Segoe UI" panose="020B0502040204020203" pitchFamily="34" charset="0"/>
              </a:rPr>
              <a:t>Approximate Nutrient Content Conversion Models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E8E2D4F0-A907-48D7-B60F-7BE0E7FAB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/>
              </a:rPr>
              <a:t>Livestock Data from Midwest Plan Service (MWPS)</a:t>
            </a:r>
            <a:endParaRPr lang="en-US" dirty="0">
              <a:latin typeface="+mj-lt"/>
              <a:cs typeface="Segoe UI"/>
              <a:hlinkClick r:id="" action="ppaction://noaction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/>
              </a:rPr>
              <a:t>Human Data from Iowa/Jones source </a:t>
            </a:r>
            <a:endParaRPr lang="en-US" dirty="0">
              <a:latin typeface="+mj-lt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/>
              </a:rPr>
              <a:t>After consideration, the two sources were not considerably different.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MWPS included key components not listed in Iowa/Jones.</a:t>
            </a:r>
          </a:p>
          <a:p>
            <a:pPr marL="0" lvl="2" indent="0">
              <a:buClr>
                <a:schemeClr val="accent1"/>
              </a:buClr>
              <a:buNone/>
            </a:pPr>
            <a:endParaRPr lang="en-US" sz="2400" dirty="0"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4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30D9D-303B-4BD1-BE4F-C04EAFA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-328767"/>
            <a:ext cx="11282362" cy="16581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Livestock Data from Midwest Plan Service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188FFC-BA34-4CD7-934F-CC4F688AE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373" y="1015931"/>
            <a:ext cx="10016503" cy="524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D35CBD-70C6-48DE-A049-23CB1ABCBC7C}"/>
              </a:ext>
            </a:extLst>
          </p:cNvPr>
          <p:cNvSpPr txBox="1"/>
          <p:nvPr/>
        </p:nvSpPr>
        <p:spPr>
          <a:xfrm>
            <a:off x="3330606" y="6396335"/>
            <a:ext cx="553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https://www.canr.msu.edu/uploads/files/ManureCharacteristicsMWPS-18_1.pdf</a:t>
            </a:r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12992D-03B4-4D1D-BC8C-75AE9AD69693}"/>
              </a:ext>
            </a:extLst>
          </p:cNvPr>
          <p:cNvSpPr/>
          <p:nvPr/>
        </p:nvSpPr>
        <p:spPr>
          <a:xfrm>
            <a:off x="1704975" y="3571874"/>
            <a:ext cx="8877300" cy="45720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754F6C-BF80-481C-B7B8-764472D0496F}"/>
              </a:ext>
            </a:extLst>
          </p:cNvPr>
          <p:cNvSpPr/>
          <p:nvPr/>
        </p:nvSpPr>
        <p:spPr>
          <a:xfrm>
            <a:off x="3850689" y="1590676"/>
            <a:ext cx="3613212" cy="1963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CEBE4-0C5F-4C71-99E9-76915498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3" y="-32946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Human Data from Iowa/Jones Study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4CAD9FB-BA7E-4580-8A11-D2A9677B0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435" y="904876"/>
            <a:ext cx="9462191" cy="541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D63EF-2A8D-47BF-9860-814C5D3D6F89}"/>
              </a:ext>
            </a:extLst>
          </p:cNvPr>
          <p:cNvSpPr txBox="1"/>
          <p:nvPr/>
        </p:nvSpPr>
        <p:spPr>
          <a:xfrm>
            <a:off x="3423821" y="6492875"/>
            <a:ext cx="534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http://agrienvarchive.ca/bioenergy/facts.html#Approximate_nutrient_content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58C97F-2AD8-4C41-BBBC-8A1F573AEDC6}"/>
              </a:ext>
            </a:extLst>
          </p:cNvPr>
          <p:cNvSpPr/>
          <p:nvPr/>
        </p:nvSpPr>
        <p:spPr>
          <a:xfrm>
            <a:off x="1552575" y="4377154"/>
            <a:ext cx="9305925" cy="4996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3B0D5-C73C-4009-BAFE-EFF9F712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031634"/>
            <a:ext cx="3368431" cy="4844777"/>
          </a:xfrm>
        </p:spPr>
        <p:txBody>
          <a:bodyPr>
            <a:normAutofit/>
          </a:bodyPr>
          <a:lstStyle/>
          <a:p>
            <a:r>
              <a:rPr lang="en-US" dirty="0">
                <a:cs typeface="Segoe UI" panose="020B0502040204020203" pitchFamily="34" charset="0"/>
              </a:rPr>
              <a:t>Livestock - Human Equivalent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EF9734-FE91-4DA3-95BC-53A3F4B5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91" y="1031634"/>
            <a:ext cx="6511684" cy="4746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  Sorted by County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	Calculated for each county that had a CAFO (42 total)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  Separated into: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	CAFO/AFO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	Non CAFO/AFO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	All farms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latin typeface="+mj-lt"/>
                <a:cs typeface="Segoe UI" panose="020B0502040204020203" pitchFamily="34" charset="0"/>
              </a:rPr>
              <a:t>  Compared to 2017 human population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en-US" dirty="0">
                <a:cs typeface="Segoe UI" panose="020B0502040204020203" pitchFamily="34" charset="0"/>
              </a:rPr>
              <a:t>	2017 used due to USDA Ag Census data </a:t>
            </a:r>
            <a:endParaRPr lang="en-US" dirty="0"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3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1378E-BFCA-4CB3-A268-C341C9DD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335" y="353482"/>
            <a:ext cx="7508855" cy="1658198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Segoe UI" panose="020B0502040204020203" pitchFamily="34" charset="0"/>
              </a:rPr>
              <a:t>Livestock - Human Equivalent Calculation: Dairy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7DD328A0-537D-46E2-82E0-73BE789B05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6335" y="1945004"/>
                <a:ext cx="7041790" cy="4912995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Nitrogen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24,675 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9.1 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=705,000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𝐻𝑢𝑚𝑎𝑛𝑠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Phosphorus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675 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753,958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𝐻𝑢𝑚𝑎𝑛𝑠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Total Solids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675 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7100 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𝑆𝑜𝑙𝑖𝑑𝑠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𝑆𝑜𝑙𝑖𝑑𝑠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=1,095,953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𝐻𝑢𝑚𝑎𝑛𝑠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Average of these three values results in total dairy equivalent population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328A0-537D-46E2-82E0-73BE789B0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6335" y="1945004"/>
                <a:ext cx="7041790" cy="4912995"/>
              </a:xfrm>
              <a:blipFill>
                <a:blip r:embed="rId3"/>
                <a:stretch>
                  <a:fillRect l="-87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F3B84F8F-51D3-4D12-A296-CA5C96D3B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83" r="29367" b="-2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7651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490</Words>
  <Application>Microsoft Office PowerPoint</Application>
  <PresentationFormat>Widescreen</PresentationFormat>
  <Paragraphs>130</Paragraphs>
  <Slides>22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Segoe UI</vt:lpstr>
      <vt:lpstr>Metropolitan</vt:lpstr>
      <vt:lpstr>Too Much Waste for Available Space?</vt:lpstr>
      <vt:lpstr>Livestock -Human Equivalent Population</vt:lpstr>
      <vt:lpstr>PowerPoint Presentation</vt:lpstr>
      <vt:lpstr>Iowa Study </vt:lpstr>
      <vt:lpstr>Approximate Nutrient Content Conversion Models </vt:lpstr>
      <vt:lpstr>Livestock Data from Midwest Plan Service</vt:lpstr>
      <vt:lpstr>Human Data from Iowa/Jones Study </vt:lpstr>
      <vt:lpstr>Livestock - Human Equivalent Population</vt:lpstr>
      <vt:lpstr>Livestock - Human Equivalent Calculation: Dairy </vt:lpstr>
      <vt:lpstr>Livestock - Human Equivalent Population</vt:lpstr>
      <vt:lpstr>Livestock - Human Equivalent Population</vt:lpstr>
      <vt:lpstr>Livestock - Human Equivalent Population</vt:lpstr>
      <vt:lpstr>Quantity of  Waste and Nutrients Produced </vt:lpstr>
      <vt:lpstr>Quantity of Waste and Nutrients Produced</vt:lpstr>
      <vt:lpstr>Volume of Nutrients Calculation - Dairy </vt:lpstr>
      <vt:lpstr>Volume of Nutrients Calculation</vt:lpstr>
      <vt:lpstr>Application Rates</vt:lpstr>
      <vt:lpstr>Application Rates</vt:lpstr>
      <vt:lpstr>Application Rate Calculation</vt:lpstr>
      <vt:lpstr>Correlating P Produced With P Required for Selected Crops </vt:lpstr>
      <vt:lpstr>Phosphorus Application Rates: Corn</vt:lpstr>
      <vt:lpstr>County Comparison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EGLE/MDARD</dc:title>
  <dc:creator>Chelsea Faber</dc:creator>
  <cp:lastModifiedBy>Lynn Sandro</cp:lastModifiedBy>
  <cp:revision>4</cp:revision>
  <dcterms:created xsi:type="dcterms:W3CDTF">2019-12-09T16:06:06Z</dcterms:created>
  <dcterms:modified xsi:type="dcterms:W3CDTF">2024-05-01T10:14:46Z</dcterms:modified>
</cp:coreProperties>
</file>