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4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3115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gradFill flip="none" rotWithShape="1">
          <a:gsLst>
            <a:gs pos="0">
              <a:srgbClr val="EBFFD9"/>
            </a:gs>
            <a:gs pos="100000">
              <a:srgbClr val="FFFFF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2">
            <a:extLst/>
          </a:blip>
          <a:srcRect b="36251"/>
          <a:stretch>
            <a:fillRect/>
          </a:stretch>
        </p:blipFill>
        <p:spPr>
          <a:xfrm>
            <a:off x="-25400" y="0"/>
            <a:ext cx="6317430" cy="3380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2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8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mage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5232066" cy="1016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gradFill flip="none" rotWithShape="1">
          <a:gsLst>
            <a:gs pos="0">
              <a:srgbClr val="EBFFD9"/>
            </a:gs>
            <a:gs pos="100000">
              <a:srgbClr val="FFFFF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age"/>
          <p:cNvSpPr>
            <a:spLocks noGrp="1"/>
          </p:cNvSpPr>
          <p:nvPr>
            <p:ph type="pic" idx="21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EBFFD9"/>
            </a:gs>
            <a:gs pos="100000">
              <a:srgbClr val="FFFFF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952500" y="825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3F1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thelas Regular"/>
                <a:ea typeface="Athelas Regular"/>
                <a:cs typeface="Athelas Regular"/>
                <a:sym typeface="Athelas Regular"/>
              </a:defRPr>
            </a:lvl1pPr>
            <a:lvl2pPr>
              <a:defRPr>
                <a:latin typeface="Athelas Regular"/>
                <a:ea typeface="Athelas Regular"/>
                <a:cs typeface="Athelas Regular"/>
                <a:sym typeface="Athelas Regular"/>
              </a:defRPr>
            </a:lvl2pPr>
            <a:lvl3pPr>
              <a:defRPr>
                <a:latin typeface="Athelas Regular"/>
                <a:ea typeface="Athelas Regular"/>
                <a:cs typeface="Athelas Regular"/>
                <a:sym typeface="Athelas Regular"/>
              </a:defRPr>
            </a:lvl3pPr>
            <a:lvl4pPr>
              <a:defRPr>
                <a:latin typeface="Athelas Regular"/>
                <a:ea typeface="Athelas Regular"/>
                <a:cs typeface="Athelas Regular"/>
                <a:sym typeface="Athelas Regular"/>
              </a:defRPr>
            </a:lvl4pPr>
            <a:lvl5pPr>
              <a:defRPr>
                <a:latin typeface="Athelas Regular"/>
                <a:ea typeface="Athelas Regular"/>
                <a:cs typeface="Athelas Regular"/>
                <a:sym typeface="Athelas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0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2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2">
            <a:extLst/>
          </a:blip>
          <a:srcRect b="36251"/>
          <a:stretch>
            <a:fillRect/>
          </a:stretch>
        </p:blipFill>
        <p:spPr>
          <a:xfrm>
            <a:off x="-25400" y="0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idx="21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21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Image"/>
          <p:cNvSpPr>
            <a:spLocks noGrp="1"/>
          </p:cNvSpPr>
          <p:nvPr>
            <p:ph type="pic" sz="quarter" idx="22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" name="Image"/>
          <p:cNvSpPr>
            <a:spLocks noGrp="1"/>
          </p:cNvSpPr>
          <p:nvPr>
            <p:ph type="pic" idx="23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healthypineriver.org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he (Not So) Healthy Pine River"/>
          <p:cNvSpPr txBox="1">
            <a:spLocks noGrp="1"/>
          </p:cNvSpPr>
          <p:nvPr>
            <p:ph type="ctrTitle"/>
          </p:nvPr>
        </p:nvSpPr>
        <p:spPr>
          <a:xfrm>
            <a:off x="1270000" y="439875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401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r>
              <a:t>The (Not So) Healthy Pine River</a:t>
            </a:r>
          </a:p>
        </p:txBody>
      </p:sp>
      <p:pic>
        <p:nvPicPr>
          <p:cNvPr id="124" name="satelliteimage2.jpg" descr="satelliteimage2.jpg"/>
          <p:cNvPicPr>
            <a:picLocks noChangeAspect="1"/>
          </p:cNvPicPr>
          <p:nvPr/>
        </p:nvPicPr>
        <p:blipFill>
          <a:blip r:embed="rId2">
            <a:extLst/>
          </a:blip>
          <a:srcRect b="31735"/>
          <a:stretch>
            <a:fillRect/>
          </a:stretch>
        </p:blipFill>
        <p:spPr>
          <a:xfrm>
            <a:off x="1930400" y="4291687"/>
            <a:ext cx="9144000" cy="331649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25" name="By Margaret Selmon for the Healthy Pine River group"/>
          <p:cNvSpPr txBox="1"/>
          <p:nvPr/>
        </p:nvSpPr>
        <p:spPr>
          <a:xfrm>
            <a:off x="2862387" y="7989884"/>
            <a:ext cx="684733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254010"/>
                </a:solidFill>
                <a:latin typeface="Athelas Regular"/>
                <a:ea typeface="Athelas Regular"/>
                <a:cs typeface="Athelas Regular"/>
                <a:sym typeface="Athelas Regular"/>
              </a:defRPr>
            </a:lvl1pPr>
          </a:lstStyle>
          <a:p>
            <a:r>
              <a:t>By Margaret Selmon for the Healthy Pine River group</a:t>
            </a:r>
          </a:p>
        </p:txBody>
      </p:sp>
      <p:sp>
        <p:nvSpPr>
          <p:cNvPr id="126" name="1"/>
          <p:cNvSpPr txBox="1"/>
          <p:nvPr/>
        </p:nvSpPr>
        <p:spPr>
          <a:xfrm>
            <a:off x="11116005" y="7332824"/>
            <a:ext cx="17079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127" name="HPR Files"/>
          <p:cNvSpPr txBox="1"/>
          <p:nvPr/>
        </p:nvSpPr>
        <p:spPr>
          <a:xfrm>
            <a:off x="5462964" y="4663016"/>
            <a:ext cx="20958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HPR Files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E. Col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E. Coli</a:t>
            </a:r>
          </a:p>
        </p:txBody>
      </p:sp>
      <p:sp>
        <p:nvSpPr>
          <p:cNvPr id="183" name="Bacteria in mammal guts (intestines)…"/>
          <p:cNvSpPr txBox="1">
            <a:spLocks noGrp="1"/>
          </p:cNvSpPr>
          <p:nvPr>
            <p:ph type="body" sz="half" idx="1"/>
          </p:nvPr>
        </p:nvSpPr>
        <p:spPr>
          <a:xfrm>
            <a:off x="952500" y="2927525"/>
            <a:ext cx="11099800" cy="4267765"/>
          </a:xfrm>
          <a:prstGeom prst="rect">
            <a:avLst/>
          </a:prstGeom>
        </p:spPr>
        <p:txBody>
          <a:bodyPr/>
          <a:lstStyle/>
          <a:p>
            <a:r>
              <a:t>Bacteria in mammal guts (intestines)</a:t>
            </a:r>
          </a:p>
          <a:p>
            <a:pPr lvl="1"/>
            <a:r>
              <a:t>Most harmless, but not all</a:t>
            </a:r>
          </a:p>
          <a:p>
            <a:r>
              <a:t>Transmission from feces</a:t>
            </a:r>
          </a:p>
          <a:p>
            <a:pPr lvl="1"/>
            <a:r>
              <a:t>Contaminated food or water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3475" y="5041112"/>
            <a:ext cx="3548791" cy="4241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11"/>
          <p:cNvSpPr txBox="1"/>
          <p:nvPr/>
        </p:nvSpPr>
        <p:spPr>
          <a:xfrm>
            <a:off x="12747227" y="9449491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11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E. Col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E. Coli</a:t>
            </a:r>
          </a:p>
        </p:txBody>
      </p:sp>
      <p:sp>
        <p:nvSpPr>
          <p:cNvPr id="189" name="Most strains are fine, but some can make you sick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Most strains are fine, but some can make you sick</a:t>
            </a:r>
          </a:p>
          <a:p>
            <a:pPr lvl="1"/>
            <a:r>
              <a:t>Fever, vomiting</a:t>
            </a:r>
          </a:p>
          <a:p>
            <a:pPr lvl="1"/>
            <a:r>
              <a:t>Cramps, diarrhea</a:t>
            </a:r>
          </a:p>
          <a:p>
            <a:r>
              <a:t>Severe cases</a:t>
            </a:r>
          </a:p>
          <a:p>
            <a:pPr lvl="1"/>
            <a:r>
              <a:t>Kidney failure, death</a:t>
            </a:r>
          </a:p>
        </p:txBody>
      </p:sp>
      <p:pic>
        <p:nvPicPr>
          <p:cNvPr id="190" name="e. coli cdc.tif" descr="e. coli cdc.tif"/>
          <p:cNvPicPr>
            <a:picLocks noChangeAspect="1"/>
          </p:cNvPicPr>
          <p:nvPr/>
        </p:nvPicPr>
        <p:blipFill>
          <a:blip r:embed="rId2">
            <a:extLst/>
          </a:blip>
          <a:srcRect l="25610" b="13502"/>
          <a:stretch>
            <a:fillRect/>
          </a:stretch>
        </p:blipFill>
        <p:spPr>
          <a:xfrm>
            <a:off x="15440534" y="8454259"/>
            <a:ext cx="4213268" cy="6341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>
            <a:off x="-25400" y="0"/>
            <a:ext cx="6317430" cy="3380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44316" y="4563748"/>
            <a:ext cx="4639613" cy="470231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3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12"/>
          <p:cNvSpPr txBox="1"/>
          <p:nvPr/>
        </p:nvSpPr>
        <p:spPr>
          <a:xfrm>
            <a:off x="12730293" y="9466424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12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E. Coli Outbrea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E. Coli Outbreak</a:t>
            </a:r>
          </a:p>
        </p:txBody>
      </p:sp>
      <p:sp>
        <p:nvSpPr>
          <p:cNvPr id="197" name="May 2000, Walkerton, Ontario, Canada…"/>
          <p:cNvSpPr txBox="1">
            <a:spLocks noGrp="1"/>
          </p:cNvSpPr>
          <p:nvPr>
            <p:ph type="body" sz="half" idx="1"/>
          </p:nvPr>
        </p:nvSpPr>
        <p:spPr>
          <a:xfrm>
            <a:off x="952500" y="2451311"/>
            <a:ext cx="11099800" cy="3992191"/>
          </a:xfrm>
          <a:prstGeom prst="rect">
            <a:avLst/>
          </a:prstGeom>
        </p:spPr>
        <p:txBody>
          <a:bodyPr/>
          <a:lstStyle/>
          <a:p>
            <a:r>
              <a:t>May 2000, Walkerton, Ontario, Canada</a:t>
            </a:r>
          </a:p>
          <a:p>
            <a:pPr lvl="1"/>
            <a:r>
              <a:t>E. coli contamination in municipal water supply</a:t>
            </a:r>
          </a:p>
          <a:p>
            <a:pPr lvl="1"/>
            <a:r>
              <a:t>7 dead, 2300 sickened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9364" y="6015034"/>
            <a:ext cx="6005796" cy="33801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9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13"/>
          <p:cNvSpPr txBox="1"/>
          <p:nvPr/>
        </p:nvSpPr>
        <p:spPr>
          <a:xfrm>
            <a:off x="12713360" y="9500291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13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Nutri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Nutrients</a:t>
            </a:r>
          </a:p>
        </p:txBody>
      </p:sp>
      <p:sp>
        <p:nvSpPr>
          <p:cNvPr id="203" name="Manure full of nutrien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Manure full of nutrients</a:t>
            </a:r>
          </a:p>
          <a:p>
            <a:pPr lvl="1"/>
            <a:r>
              <a:t>Phosphorus, Ammonia, Nitrogen compounds</a:t>
            </a:r>
          </a:p>
          <a:p>
            <a:r>
              <a:t>Fertilizer—helps plants grow</a:t>
            </a:r>
          </a:p>
          <a:p>
            <a:pPr lvl="1"/>
            <a:r>
              <a:t>Not only on land, but also in water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Nutrients and Eutrophication"/>
          <p:cNvSpPr txBox="1">
            <a:spLocks noGrp="1"/>
          </p:cNvSpPr>
          <p:nvPr>
            <p:ph type="title"/>
          </p:nvPr>
        </p:nvSpPr>
        <p:spPr>
          <a:xfrm>
            <a:off x="1156766" y="610592"/>
            <a:ext cx="11174273" cy="2159001"/>
          </a:xfrm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Nutrients and Eutrophication</a:t>
            </a:r>
          </a:p>
        </p:txBody>
      </p:sp>
      <p:sp>
        <p:nvSpPr>
          <p:cNvPr id="206" name="Excess nutrients cause excess plant growth…"/>
          <p:cNvSpPr txBox="1">
            <a:spLocks noGrp="1"/>
          </p:cNvSpPr>
          <p:nvPr>
            <p:ph type="body" sz="half" idx="1"/>
          </p:nvPr>
        </p:nvSpPr>
        <p:spPr>
          <a:xfrm>
            <a:off x="851322" y="6435100"/>
            <a:ext cx="11785161" cy="291141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"/>
              </a:lnSpc>
            </a:pPr>
            <a:r>
              <a:t>Excess nutrients cause excess plant growth</a:t>
            </a:r>
          </a:p>
          <a:p>
            <a:pPr>
              <a:lnSpc>
                <a:spcPct val="10000"/>
              </a:lnSpc>
            </a:pPr>
            <a:r>
              <a:t>Water choked with algae, aquatic plants (eutrophication)</a:t>
            </a:r>
          </a:p>
        </p:txBody>
      </p:sp>
      <p:pic>
        <p:nvPicPr>
          <p:cNvPr id="207" name="IMG_9676-small.jpg" descr="IMG_9676-small.jpg"/>
          <p:cNvPicPr>
            <a:picLocks noChangeAspect="1"/>
          </p:cNvPicPr>
          <p:nvPr/>
        </p:nvPicPr>
        <p:blipFill>
          <a:blip r:embed="rId2">
            <a:extLst/>
          </a:blip>
          <a:srcRect t="15201" b="8999"/>
          <a:stretch>
            <a:fillRect/>
          </a:stretch>
        </p:blipFill>
        <p:spPr>
          <a:xfrm>
            <a:off x="2752526" y="2981721"/>
            <a:ext cx="7499891" cy="379033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8" name="14"/>
          <p:cNvSpPr txBox="1"/>
          <p:nvPr/>
        </p:nvSpPr>
        <p:spPr>
          <a:xfrm>
            <a:off x="10342693" y="6553891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14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8-20-2018-small.jpg" descr="8-20-2018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0378" y="1598226"/>
            <a:ext cx="9644044" cy="643014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1" name="15"/>
          <p:cNvSpPr txBox="1"/>
          <p:nvPr/>
        </p:nvSpPr>
        <p:spPr>
          <a:xfrm>
            <a:off x="12730293" y="9432557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15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Nutrients and Eutrophication"/>
          <p:cNvSpPr txBox="1">
            <a:spLocks noGrp="1"/>
          </p:cNvSpPr>
          <p:nvPr>
            <p:ph type="title"/>
          </p:nvPr>
        </p:nvSpPr>
        <p:spPr>
          <a:xfrm>
            <a:off x="1457307" y="444500"/>
            <a:ext cx="11228397" cy="2159000"/>
          </a:xfrm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Nutrients and Eutrophication</a:t>
            </a:r>
          </a:p>
        </p:txBody>
      </p:sp>
      <p:sp>
        <p:nvSpPr>
          <p:cNvPr id="214" name="Plants, algae die…"/>
          <p:cNvSpPr txBox="1">
            <a:spLocks noGrp="1"/>
          </p:cNvSpPr>
          <p:nvPr>
            <p:ph type="body" idx="1"/>
          </p:nvPr>
        </p:nvSpPr>
        <p:spPr>
          <a:xfrm>
            <a:off x="431800" y="256540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Plants, algae die</a:t>
            </a:r>
          </a:p>
          <a:p>
            <a:pPr lvl="1"/>
            <a:r>
              <a:t>Decomposed by bacteria</a:t>
            </a:r>
          </a:p>
          <a:p>
            <a:r>
              <a:t>Decomposition uses oxygen</a:t>
            </a:r>
          </a:p>
          <a:p>
            <a:pPr lvl="2"/>
            <a:r>
              <a:t>↑ Plants = ↑ Decomposition = ↑ Oxygen use</a:t>
            </a:r>
          </a:p>
          <a:p>
            <a:pPr lvl="2"/>
            <a:r>
              <a:t>Leaves </a:t>
            </a:r>
            <a:r>
              <a:rPr u="sng"/>
              <a:t>less oxygen</a:t>
            </a:r>
            <a:r>
              <a:t> for other organisms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7088" y="2573443"/>
            <a:ext cx="4081665" cy="30612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6" name="16"/>
          <p:cNvSpPr txBox="1"/>
          <p:nvPr/>
        </p:nvSpPr>
        <p:spPr>
          <a:xfrm>
            <a:off x="11985227" y="5436291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16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olids"/>
          <p:cNvSpPr txBox="1">
            <a:spLocks noGrp="1"/>
          </p:cNvSpPr>
          <p:nvPr>
            <p:ph type="title"/>
          </p:nvPr>
        </p:nvSpPr>
        <p:spPr>
          <a:xfrm>
            <a:off x="952500" y="1143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Solids</a:t>
            </a:r>
          </a:p>
        </p:txBody>
      </p:sp>
      <p:sp>
        <p:nvSpPr>
          <p:cNvPr id="219" name="Suspended or dissolved—size measurement…"/>
          <p:cNvSpPr txBox="1">
            <a:spLocks noGrp="1"/>
          </p:cNvSpPr>
          <p:nvPr>
            <p:ph type="body" idx="1"/>
          </p:nvPr>
        </p:nvSpPr>
        <p:spPr>
          <a:xfrm>
            <a:off x="1178929" y="1543612"/>
            <a:ext cx="11459742" cy="62865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0000"/>
              </a:lnSpc>
            </a:pPr>
            <a:r>
              <a:t>Suspended or dissolved—size measurement</a:t>
            </a:r>
          </a:p>
          <a:p>
            <a:pPr lvl="1">
              <a:lnSpc>
                <a:spcPct val="70000"/>
              </a:lnSpc>
            </a:pPr>
            <a:r>
              <a:t>Caught by or passes through filter</a:t>
            </a:r>
          </a:p>
          <a:p>
            <a:pPr lvl="1">
              <a:lnSpc>
                <a:spcPct val="70000"/>
              </a:lnSpc>
            </a:pPr>
            <a:r>
              <a:t>Suspended + dissolved = total solids</a:t>
            </a:r>
          </a:p>
          <a:p>
            <a:pPr>
              <a:lnSpc>
                <a:spcPct val="70000"/>
              </a:lnSpc>
            </a:pPr>
            <a:r>
              <a:t>Sources:</a:t>
            </a:r>
          </a:p>
          <a:p>
            <a:pPr lvl="1"/>
            <a:r>
              <a:t>Sewage, fertilizer, manure, runoff, erosion, industrial discharges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20551" b="12905"/>
          <a:stretch>
            <a:fillRect/>
          </a:stretch>
        </p:blipFill>
        <p:spPr>
          <a:xfrm flipH="1">
            <a:off x="3318096" y="7392217"/>
            <a:ext cx="9207501" cy="194369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1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17"/>
          <p:cNvSpPr txBox="1"/>
          <p:nvPr/>
        </p:nvSpPr>
        <p:spPr>
          <a:xfrm>
            <a:off x="12764160" y="9449491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17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otal Soli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Total Solids</a:t>
            </a:r>
          </a:p>
        </p:txBody>
      </p:sp>
      <p:sp>
        <p:nvSpPr>
          <p:cNvPr id="225" name="High concentrations ca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3700"/>
              </a:spcBef>
              <a:defRPr sz="3239"/>
            </a:pPr>
            <a:r>
              <a:t>High concentrations can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Make water “gross”—bad for everyday use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Negatively impact water treatment, industrial use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Decrease water clarity</a:t>
            </a:r>
          </a:p>
          <a:p>
            <a:pPr marL="1200150" lvl="2" indent="-400050" defTabSz="525779">
              <a:spcBef>
                <a:spcPts val="3700"/>
              </a:spcBef>
              <a:defRPr sz="3239"/>
            </a:pPr>
            <a:r>
              <a:t>Light blocked, less photosynthesis</a:t>
            </a:r>
          </a:p>
          <a:p>
            <a:pPr marL="1200150" lvl="2" indent="-400050" defTabSz="525779">
              <a:spcBef>
                <a:spcPts val="3700"/>
              </a:spcBef>
              <a:defRPr sz="3239"/>
            </a:pPr>
            <a:r>
              <a:t>Heats rapidly, holds more heat</a:t>
            </a:r>
          </a:p>
          <a:p>
            <a:pPr marL="1600200" lvl="3" indent="-400050" defTabSz="525779">
              <a:spcBef>
                <a:spcPts val="3700"/>
              </a:spcBef>
              <a:defRPr sz="3239"/>
            </a:pPr>
            <a:r>
              <a:t>Negatively impacts native aquatic life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Major Pollution Sour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Major Pollution Sources</a:t>
            </a:r>
          </a:p>
        </p:txBody>
      </p:sp>
      <p:sp>
        <p:nvSpPr>
          <p:cNvPr id="228" name="Agricultural runoff/livestock (main source)…"/>
          <p:cNvSpPr txBox="1">
            <a:spLocks noGrp="1"/>
          </p:cNvSpPr>
          <p:nvPr>
            <p:ph type="body" idx="1"/>
          </p:nvPr>
        </p:nvSpPr>
        <p:spPr>
          <a:xfrm>
            <a:off x="952500" y="233680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Agricultural runoff/livestock (main source)</a:t>
            </a:r>
          </a:p>
          <a:p>
            <a:r>
              <a:t>Improperly maintained septic systems</a:t>
            </a:r>
          </a:p>
          <a:p>
            <a:r>
              <a:t>Illicit septic connections</a:t>
            </a:r>
          </a:p>
          <a:p>
            <a:r>
              <a:t>Residential fertilizer misuse</a:t>
            </a:r>
          </a:p>
        </p:txBody>
      </p:sp>
      <p:pic>
        <p:nvPicPr>
          <p:cNvPr id="229" name="IMG_9878-small.jpg" descr="IMG_9878-small.jpg"/>
          <p:cNvPicPr>
            <a:picLocks noChangeAspect="1"/>
          </p:cNvPicPr>
          <p:nvPr/>
        </p:nvPicPr>
        <p:blipFill>
          <a:blip r:embed="rId2">
            <a:extLst/>
          </a:blip>
          <a:srcRect l="8296" t="5504"/>
          <a:stretch>
            <a:fillRect/>
          </a:stretch>
        </p:blipFill>
        <p:spPr>
          <a:xfrm>
            <a:off x="7240770" y="5667637"/>
            <a:ext cx="5194192" cy="356866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30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18"/>
          <p:cNvSpPr txBox="1"/>
          <p:nvPr/>
        </p:nvSpPr>
        <p:spPr>
          <a:xfrm>
            <a:off x="12730293" y="9449491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18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What is a Watershed?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What is a Watershed?</a:t>
            </a:r>
          </a:p>
        </p:txBody>
      </p:sp>
      <p:sp>
        <p:nvSpPr>
          <p:cNvPr id="130" name="Land area that channels water inflows to a larger surrounding body of water…"/>
          <p:cNvSpPr txBox="1">
            <a:spLocks noGrp="1"/>
          </p:cNvSpPr>
          <p:nvPr>
            <p:ph type="body" idx="1"/>
          </p:nvPr>
        </p:nvSpPr>
        <p:spPr>
          <a:xfrm>
            <a:off x="952500" y="1245266"/>
            <a:ext cx="11099800" cy="62865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t>Land area that channels water inflows to a larger surrounding body of water</a:t>
            </a:r>
          </a:p>
          <a:p>
            <a:pPr lvl="1">
              <a:lnSpc>
                <a:spcPct val="80000"/>
              </a:lnSpc>
            </a:pPr>
            <a:r>
              <a:t>Water Inflow: Rain, snow, snowmelt</a:t>
            </a:r>
          </a:p>
          <a:p>
            <a:pPr lvl="1">
              <a:lnSpc>
                <a:spcPct val="80000"/>
              </a:lnSpc>
            </a:pPr>
            <a:r>
              <a:t>Larger Water Bodies: streams, rivers, lakes, oceans, etc.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3706" y="6226459"/>
            <a:ext cx="5677388" cy="319560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2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2"/>
          <p:cNvSpPr txBox="1"/>
          <p:nvPr/>
        </p:nvSpPr>
        <p:spPr>
          <a:xfrm>
            <a:off x="9422672" y="9229357"/>
            <a:ext cx="17079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3F10"/>
                </a:solidFill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Livestock"/>
          <p:cNvSpPr txBox="1">
            <a:spLocks noGrp="1"/>
          </p:cNvSpPr>
          <p:nvPr>
            <p:ph type="title"/>
          </p:nvPr>
        </p:nvSpPr>
        <p:spPr>
          <a:xfrm>
            <a:off x="952500" y="571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Livestock</a:t>
            </a:r>
          </a:p>
        </p:txBody>
      </p:sp>
      <p:sp>
        <p:nvSpPr>
          <p:cNvPr id="234" name="Improper manure application…"/>
          <p:cNvSpPr txBox="1">
            <a:spLocks noGrp="1"/>
          </p:cNvSpPr>
          <p:nvPr>
            <p:ph type="body" idx="1"/>
          </p:nvPr>
        </p:nvSpPr>
        <p:spPr>
          <a:xfrm>
            <a:off x="2647210" y="999215"/>
            <a:ext cx="11099801" cy="6286501"/>
          </a:xfrm>
          <a:prstGeom prst="rect">
            <a:avLst/>
          </a:prstGeom>
        </p:spPr>
        <p:txBody>
          <a:bodyPr/>
          <a:lstStyle/>
          <a:p>
            <a:r>
              <a:t>Improper manure application</a:t>
            </a:r>
          </a:p>
          <a:p>
            <a:r>
              <a:t>Unrestricted stream access</a:t>
            </a:r>
          </a:p>
          <a:p>
            <a:r>
              <a:t>Improper livestock, manure management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7920" y="6294563"/>
            <a:ext cx="5080001" cy="29337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36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t="9801"/>
          <a:stretch>
            <a:fillRect/>
          </a:stretch>
        </p:blipFill>
        <p:spPr>
          <a:xfrm>
            <a:off x="1029692" y="6336831"/>
            <a:ext cx="4207220" cy="284914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38" name="19"/>
          <p:cNvSpPr txBox="1"/>
          <p:nvPr/>
        </p:nvSpPr>
        <p:spPr>
          <a:xfrm>
            <a:off x="5276122" y="8868880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19</a:t>
            </a:r>
          </a:p>
        </p:txBody>
      </p:sp>
      <p:sp>
        <p:nvSpPr>
          <p:cNvPr id="239" name="20"/>
          <p:cNvSpPr txBox="1"/>
          <p:nvPr/>
        </p:nvSpPr>
        <p:spPr>
          <a:xfrm>
            <a:off x="12711638" y="9394215"/>
            <a:ext cx="22728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20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12379"/>
          <a:stretch>
            <a:fillRect/>
          </a:stretch>
        </p:blipFill>
        <p:spPr>
          <a:xfrm>
            <a:off x="6875804" y="6021554"/>
            <a:ext cx="5627773" cy="32893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42" name="Improper Manure Application"/>
          <p:cNvSpPr txBox="1">
            <a:spLocks noGrp="1"/>
          </p:cNvSpPr>
          <p:nvPr>
            <p:ph type="title"/>
          </p:nvPr>
        </p:nvSpPr>
        <p:spPr>
          <a:xfrm>
            <a:off x="952500" y="610592"/>
            <a:ext cx="11099800" cy="2159001"/>
          </a:xfrm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Improper Manure Application</a:t>
            </a:r>
          </a:p>
        </p:txBody>
      </p:sp>
      <p:sp>
        <p:nvSpPr>
          <p:cNvPr id="243" name="Tile-drained fields…"/>
          <p:cNvSpPr txBox="1">
            <a:spLocks noGrp="1"/>
          </p:cNvSpPr>
          <p:nvPr>
            <p:ph type="body" sz="half" idx="1"/>
          </p:nvPr>
        </p:nvSpPr>
        <p:spPr>
          <a:xfrm>
            <a:off x="265854" y="3035883"/>
            <a:ext cx="6317457" cy="5104234"/>
          </a:xfrm>
          <a:prstGeom prst="rect">
            <a:avLst/>
          </a:prstGeom>
        </p:spPr>
        <p:txBody>
          <a:bodyPr/>
          <a:lstStyle/>
          <a:p>
            <a:pPr lvl="1"/>
            <a:r>
              <a:t>Tile-drained fields</a:t>
            </a:r>
          </a:p>
          <a:p>
            <a:pPr lvl="2"/>
            <a:r>
              <a:t>Legal but harmful</a:t>
            </a:r>
          </a:p>
          <a:p>
            <a:pPr lvl="1"/>
            <a:r>
              <a:t>Prior to heavy rainfall</a:t>
            </a:r>
          </a:p>
          <a:p>
            <a:pPr lvl="1"/>
            <a:r>
              <a:t>Dumping (illegal)</a:t>
            </a:r>
          </a:p>
        </p:txBody>
      </p:sp>
      <p:pic>
        <p:nvPicPr>
          <p:cNvPr id="244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ozen ground (illegal)…"/>
          <p:cNvSpPr txBox="1"/>
          <p:nvPr/>
        </p:nvSpPr>
        <p:spPr>
          <a:xfrm>
            <a:off x="6788325" y="3570073"/>
            <a:ext cx="5277664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889000" lvl="1" indent="-444500" algn="l">
              <a:spcBef>
                <a:spcPts val="4200"/>
              </a:spcBef>
              <a:buSzPct val="75000"/>
              <a:buChar char="•"/>
              <a:defRPr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Frozen ground (illegal)</a:t>
            </a:r>
          </a:p>
          <a:p>
            <a:pPr marL="889000" lvl="1" indent="-444500" algn="l">
              <a:spcBef>
                <a:spcPts val="4200"/>
              </a:spcBef>
              <a:buSzPct val="75000"/>
              <a:buChar char="•"/>
              <a:defRPr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Saturated ground</a:t>
            </a:r>
          </a:p>
        </p:txBody>
      </p:sp>
      <p:sp>
        <p:nvSpPr>
          <p:cNvPr id="246" name="(That is actual floating poop) →"/>
          <p:cNvSpPr txBox="1"/>
          <p:nvPr/>
        </p:nvSpPr>
        <p:spPr>
          <a:xfrm>
            <a:off x="2185105" y="8502891"/>
            <a:ext cx="439887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spcBef>
                <a:spcPts val="4200"/>
              </a:spcBef>
              <a:defRPr sz="2400"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(That is actual floating poop) → </a:t>
            </a:r>
          </a:p>
        </p:txBody>
      </p:sp>
      <p:sp>
        <p:nvSpPr>
          <p:cNvPr id="247" name="21"/>
          <p:cNvSpPr txBox="1"/>
          <p:nvPr/>
        </p:nvSpPr>
        <p:spPr>
          <a:xfrm>
            <a:off x="12711638" y="9414420"/>
            <a:ext cx="22728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21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DrainageSystem.mp4" descr="DrainageSystem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78237" y="1769458"/>
            <a:ext cx="11048326" cy="621468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22"/>
          <p:cNvSpPr txBox="1"/>
          <p:nvPr/>
        </p:nvSpPr>
        <p:spPr>
          <a:xfrm>
            <a:off x="12691433" y="9414420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22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9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Improperly Maintained Septic Syst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Improperly Maintained Septic Systems</a:t>
            </a:r>
          </a:p>
        </p:txBody>
      </p:sp>
      <p:sp>
        <p:nvSpPr>
          <p:cNvPr id="253" name="Septic:…"/>
          <p:cNvSpPr txBox="1">
            <a:spLocks noGrp="1"/>
          </p:cNvSpPr>
          <p:nvPr>
            <p:ph type="body" idx="1"/>
          </p:nvPr>
        </p:nvSpPr>
        <p:spPr>
          <a:xfrm>
            <a:off x="698500" y="260350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Septic: </a:t>
            </a:r>
          </a:p>
          <a:p>
            <a:pPr lvl="1"/>
            <a:r>
              <a:t>Underground tank contains solids</a:t>
            </a:r>
          </a:p>
          <a:p>
            <a:pPr lvl="1"/>
            <a:r>
              <a:t>Wastewater to drainage field</a:t>
            </a:r>
          </a:p>
          <a:p>
            <a:r>
              <a:t>6,420 houses on septic in UPRW</a:t>
            </a:r>
          </a:p>
          <a:p>
            <a:pPr lvl="1"/>
            <a:r>
              <a:t>est. 642–1,605 systems failing (10-25%)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40338" y="4151533"/>
            <a:ext cx="2971801" cy="38100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55" name="23"/>
          <p:cNvSpPr txBox="1"/>
          <p:nvPr/>
        </p:nvSpPr>
        <p:spPr>
          <a:xfrm>
            <a:off x="12691433" y="9374010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23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Improperly Maintained Septic Syst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Improperly Maintained Septic Systems</a:t>
            </a:r>
          </a:p>
        </p:txBody>
      </p:sp>
      <p:sp>
        <p:nvSpPr>
          <p:cNvPr id="258" name="Failure Factors…"/>
          <p:cNvSpPr txBox="1">
            <a:spLocks noGrp="1"/>
          </p:cNvSpPr>
          <p:nvPr>
            <p:ph type="body" sz="half" idx="1"/>
          </p:nvPr>
        </p:nvSpPr>
        <p:spPr>
          <a:xfrm>
            <a:off x="769254" y="3111468"/>
            <a:ext cx="5750711" cy="5886686"/>
          </a:xfrm>
          <a:prstGeom prst="rect">
            <a:avLst/>
          </a:prstGeom>
        </p:spPr>
        <p:txBody>
          <a:bodyPr/>
          <a:lstStyle/>
          <a:p>
            <a:r>
              <a:t>Failure Factors</a:t>
            </a:r>
          </a:p>
          <a:p>
            <a:pPr lvl="1">
              <a:lnSpc>
                <a:spcPct val="40000"/>
              </a:lnSpc>
              <a:defRPr sz="3400"/>
            </a:pPr>
            <a:r>
              <a:t>Age</a:t>
            </a:r>
          </a:p>
          <a:p>
            <a:pPr lvl="1">
              <a:lnSpc>
                <a:spcPct val="40000"/>
              </a:lnSpc>
              <a:defRPr sz="3400"/>
            </a:pPr>
            <a:r>
              <a:t>Maintenance</a:t>
            </a:r>
          </a:p>
          <a:p>
            <a:pPr lvl="1">
              <a:lnSpc>
                <a:spcPct val="40000"/>
              </a:lnSpc>
              <a:defRPr sz="3400"/>
            </a:pPr>
            <a:r>
              <a:t>Systems overtaxed</a:t>
            </a:r>
          </a:p>
          <a:p>
            <a:pPr lvl="1">
              <a:lnSpc>
                <a:spcPct val="40000"/>
              </a:lnSpc>
              <a:defRPr sz="3400"/>
            </a:pPr>
            <a:r>
              <a:t>Land area too small</a:t>
            </a:r>
          </a:p>
          <a:p>
            <a:pPr lvl="1">
              <a:lnSpc>
                <a:spcPct val="40000"/>
              </a:lnSpc>
              <a:defRPr sz="3400"/>
            </a:pPr>
            <a:r>
              <a:t>Poor drainage soil</a:t>
            </a:r>
          </a:p>
          <a:p>
            <a:pPr lvl="1">
              <a:lnSpc>
                <a:spcPct val="40000"/>
              </a:lnSpc>
              <a:defRPr sz="3400"/>
            </a:pPr>
            <a:r>
              <a:t>High water table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1950" y="3272169"/>
            <a:ext cx="5080001" cy="58674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24"/>
          <p:cNvSpPr txBox="1"/>
          <p:nvPr/>
        </p:nvSpPr>
        <p:spPr>
          <a:xfrm>
            <a:off x="12691433" y="9414420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24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llicit Septic Connections"/>
          <p:cNvSpPr txBox="1">
            <a:spLocks noGrp="1"/>
          </p:cNvSpPr>
          <p:nvPr>
            <p:ph type="title"/>
          </p:nvPr>
        </p:nvSpPr>
        <p:spPr>
          <a:xfrm>
            <a:off x="952500" y="7493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Illicit Septic Connections</a:t>
            </a:r>
          </a:p>
        </p:txBody>
      </p:sp>
      <p:sp>
        <p:nvSpPr>
          <p:cNvPr id="263" name="Pipes not connected to septic system…"/>
          <p:cNvSpPr txBox="1">
            <a:spLocks noGrp="1"/>
          </p:cNvSpPr>
          <p:nvPr>
            <p:ph type="body" idx="1"/>
          </p:nvPr>
        </p:nvSpPr>
        <p:spPr>
          <a:xfrm>
            <a:off x="952500" y="199390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Pipes not connected to septic system</a:t>
            </a:r>
          </a:p>
          <a:p>
            <a:pPr lvl="1"/>
            <a:r>
              <a:t>Wastewater directly discharged in environment</a:t>
            </a:r>
          </a:p>
          <a:p>
            <a:r>
              <a:t>Difficult to locate</a:t>
            </a:r>
          </a:p>
          <a:p>
            <a:r>
              <a:t>Often occur when proper treatment is expensive/impractical</a:t>
            </a:r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26468" b="41446"/>
          <a:stretch>
            <a:fillRect/>
          </a:stretch>
        </p:blipFill>
        <p:spPr>
          <a:xfrm>
            <a:off x="4506018" y="7447511"/>
            <a:ext cx="7747145" cy="186338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65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25"/>
          <p:cNvSpPr txBox="1"/>
          <p:nvPr/>
        </p:nvSpPr>
        <p:spPr>
          <a:xfrm>
            <a:off x="12691433" y="9394215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25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sidential Fertilizer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Residential Fertilizer</a:t>
            </a:r>
          </a:p>
        </p:txBody>
      </p:sp>
      <p:sp>
        <p:nvSpPr>
          <p:cNvPr id="269" name="Overapplication on lawns, golf courses…"/>
          <p:cNvSpPr txBox="1">
            <a:spLocks noGrp="1"/>
          </p:cNvSpPr>
          <p:nvPr>
            <p:ph type="body" sz="half" idx="1"/>
          </p:nvPr>
        </p:nvSpPr>
        <p:spPr>
          <a:xfrm>
            <a:off x="952500" y="1665085"/>
            <a:ext cx="11099800" cy="3835494"/>
          </a:xfrm>
          <a:prstGeom prst="rect">
            <a:avLst/>
          </a:prstGeom>
        </p:spPr>
        <p:txBody>
          <a:bodyPr/>
          <a:lstStyle/>
          <a:p>
            <a:r>
              <a:t>Overapplication on lawns, golf courses </a:t>
            </a:r>
          </a:p>
          <a:p>
            <a:pPr lvl="1"/>
            <a:r>
              <a:t>Fertilizer can enter surface and ground water if not absorbed by landscape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3596" r="14201" b="9760"/>
          <a:stretch>
            <a:fillRect/>
          </a:stretch>
        </p:blipFill>
        <p:spPr>
          <a:xfrm>
            <a:off x="3198018" y="5320095"/>
            <a:ext cx="6608854" cy="338014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71" name="26"/>
          <p:cNvSpPr txBox="1"/>
          <p:nvPr/>
        </p:nvSpPr>
        <p:spPr>
          <a:xfrm>
            <a:off x="12691433" y="9434625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26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-Cap"/>
          <p:cNvSpPr txBox="1">
            <a:spLocks noGrp="1"/>
          </p:cNvSpPr>
          <p:nvPr>
            <p:ph type="title"/>
          </p:nvPr>
        </p:nvSpPr>
        <p:spPr>
          <a:xfrm>
            <a:off x="952500" y="6858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Re-Cap</a:t>
            </a:r>
          </a:p>
        </p:txBody>
      </p:sp>
      <p:sp>
        <p:nvSpPr>
          <p:cNvPr id="274" name="Pine River watershed does not meet key water quality standard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Pine River watershed does not meet key water quality standards</a:t>
            </a:r>
          </a:p>
          <a:p>
            <a:pPr lvl="1"/>
            <a:r>
              <a:t>High levels of E. coli and nutrient pollution</a:t>
            </a:r>
          </a:p>
          <a:p>
            <a:pPr lvl="1"/>
            <a:r>
              <a:t>Harmful to both human and environmental health</a:t>
            </a:r>
          </a:p>
          <a:p>
            <a:r>
              <a:t>Major pollution source is agricultural runoff and livestock impairment</a:t>
            </a:r>
          </a:p>
          <a:p>
            <a:pPr lvl="1"/>
            <a:r>
              <a:t>Animal feces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Future Content: Vide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Content: Video</a:t>
            </a:r>
          </a:p>
        </p:txBody>
      </p:sp>
      <p:sp>
        <p:nvSpPr>
          <p:cNvPr id="277" name="3-4 videos, each 1-2 minutes…"/>
          <p:cNvSpPr txBox="1">
            <a:spLocks noGrp="1"/>
          </p:cNvSpPr>
          <p:nvPr>
            <p:ph type="body" idx="1"/>
          </p:nvPr>
        </p:nvSpPr>
        <p:spPr>
          <a:xfrm>
            <a:off x="774700" y="273050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3-4 videos, each 1-2 minutes</a:t>
            </a:r>
          </a:p>
          <a:p>
            <a:r>
              <a:t>Timeline: end of calendar year</a:t>
            </a:r>
          </a:p>
          <a:p>
            <a:r>
              <a:t>Covers impacts of CAFOs</a:t>
            </a:r>
          </a:p>
          <a:p>
            <a:pPr lvl="1"/>
            <a:r>
              <a:t>Amount of animal waste</a:t>
            </a:r>
          </a:p>
          <a:p>
            <a:pPr lvl="1"/>
            <a:r>
              <a:t>Human population equivalent</a:t>
            </a:r>
          </a:p>
          <a:p>
            <a:pPr lvl="1"/>
            <a:r>
              <a:t>Why that is bad</a:t>
            </a:r>
          </a:p>
        </p:txBody>
      </p:sp>
      <p:pic>
        <p:nvPicPr>
          <p:cNvPr id="278" name="Cow_Girl Eating.png" descr="Cow_Girl Eating.png"/>
          <p:cNvPicPr>
            <a:picLocks noChangeAspect="1"/>
          </p:cNvPicPr>
          <p:nvPr/>
        </p:nvPicPr>
        <p:blipFill>
          <a:blip r:embed="rId2">
            <a:extLst/>
          </a:blip>
          <a:srcRect r="53109"/>
          <a:stretch>
            <a:fillRect/>
          </a:stretch>
        </p:blipFill>
        <p:spPr>
          <a:xfrm>
            <a:off x="7831396" y="3938316"/>
            <a:ext cx="4432533" cy="531723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79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27"/>
          <p:cNvSpPr txBox="1"/>
          <p:nvPr/>
        </p:nvSpPr>
        <p:spPr>
          <a:xfrm>
            <a:off x="12671228" y="9434625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27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Future Content: Vide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Content: Video</a:t>
            </a:r>
          </a:p>
        </p:txBody>
      </p:sp>
      <p:pic>
        <p:nvPicPr>
          <p:cNvPr id="283" name="Scale Animation.gif" descr="Scale Animation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8010" y="3193094"/>
            <a:ext cx="9088780" cy="512001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84" name="28"/>
          <p:cNvSpPr txBox="1"/>
          <p:nvPr/>
        </p:nvSpPr>
        <p:spPr>
          <a:xfrm>
            <a:off x="12691433" y="9394215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28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What is a Watershed?"/>
          <p:cNvSpPr txBox="1">
            <a:spLocks noGrp="1"/>
          </p:cNvSpPr>
          <p:nvPr>
            <p:ph type="title"/>
          </p:nvPr>
        </p:nvSpPr>
        <p:spPr>
          <a:xfrm>
            <a:off x="952500" y="610592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What is a Watershed?</a:t>
            </a:r>
          </a:p>
        </p:txBody>
      </p:sp>
      <p:sp>
        <p:nvSpPr>
          <p:cNvPr id="136" name="All land is a watershed…"/>
          <p:cNvSpPr txBox="1">
            <a:spLocks noGrp="1"/>
          </p:cNvSpPr>
          <p:nvPr>
            <p:ph type="body" sz="half" idx="1"/>
          </p:nvPr>
        </p:nvSpPr>
        <p:spPr>
          <a:xfrm>
            <a:off x="952500" y="2478636"/>
            <a:ext cx="7558816" cy="6286501"/>
          </a:xfrm>
          <a:prstGeom prst="rect">
            <a:avLst/>
          </a:prstGeom>
        </p:spPr>
        <p:txBody>
          <a:bodyPr/>
          <a:lstStyle/>
          <a:p>
            <a:r>
              <a:t>All land is a watershed</a:t>
            </a:r>
          </a:p>
          <a:p>
            <a:pPr lvl="1"/>
            <a:r>
              <a:t>Surface water always drains to somewhere</a:t>
            </a:r>
          </a:p>
          <a:p>
            <a:r>
              <a:t>Watersheds can be different sizes, scales</a:t>
            </a:r>
          </a:p>
          <a:p>
            <a:pPr lvl="1"/>
            <a:r>
              <a:t>Think of watersheds like a Russian nesting doll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74811" y="2895020"/>
            <a:ext cx="4501180" cy="370324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38" name="3"/>
          <p:cNvSpPr txBox="1"/>
          <p:nvPr/>
        </p:nvSpPr>
        <p:spPr>
          <a:xfrm>
            <a:off x="12436805" y="5029891"/>
            <a:ext cx="17079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Questions and Com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Questions and Comments</a:t>
            </a:r>
          </a:p>
        </p:txBody>
      </p:sp>
      <p:sp>
        <p:nvSpPr>
          <p:cNvPr id="287" name="Join the Healthy Pine River Group today! Register at healthypineriver.org"/>
          <p:cNvSpPr txBox="1">
            <a:spLocks noGrp="1"/>
          </p:cNvSpPr>
          <p:nvPr>
            <p:ph type="body" sz="quarter" idx="1"/>
          </p:nvPr>
        </p:nvSpPr>
        <p:spPr>
          <a:xfrm>
            <a:off x="952500" y="2710948"/>
            <a:ext cx="11099800" cy="1831489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Join the Healthy Pine River Group today! Register at </a:t>
            </a:r>
            <a:r>
              <a:rPr u="sng">
                <a:hlinkClick r:id="rId2"/>
              </a:rPr>
              <a:t>healthypineriver.org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5950" y="4487443"/>
            <a:ext cx="6692900" cy="408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our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Sources</a:t>
            </a:r>
          </a:p>
        </p:txBody>
      </p:sp>
      <p:sp>
        <p:nvSpPr>
          <p:cNvPr id="291" name="HPR Files…"/>
          <p:cNvSpPr txBox="1">
            <a:spLocks noGrp="1"/>
          </p:cNvSpPr>
          <p:nvPr>
            <p:ph type="body" sz="half" idx="1"/>
          </p:nvPr>
        </p:nvSpPr>
        <p:spPr>
          <a:xfrm>
            <a:off x="890700" y="3250066"/>
            <a:ext cx="11223400" cy="4057693"/>
          </a:xfrm>
          <a:prstGeom prst="rect">
            <a:avLst/>
          </a:prstGeom>
        </p:spPr>
        <p:txBody>
          <a:bodyPr numCol="2" spcCol="561169"/>
          <a:lstStyle/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HPR Files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NSRWA.org—Watershed Diagram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Wikipedia—Great Lakes Basin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Michigan Map Library—Watersheds in Michigan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Margaret Selmon—GIS files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Margaret Selmon—GIS files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Old Postcard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HPR Files—Lambrecht 8/10/18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Margaret Selmon—Phosphorous samples 8/6/21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Margaret Selmon—Field Sampling 8/5/21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USGS—e. coli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micrologylabs.com—Coliscan Easygel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Kevin Frayer/Canadian Press—Sign in Walkerton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HPR files—Leppein Park 7/30/19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HPR Files—Keon/Wimmer Dock  8/20/18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conserve-energy-future.com—Dead fish in algal bloom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blogs.worldbank.org—Suspended solids test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HPR Files—Cheeseman Road 8/13/19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nrdc.org—Pig CAFO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omafra.org—Cattle with river access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Les Rosan—Floating poop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Karalyse Hagen—Manure infiltration animation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Illinois.edu—Septic system failure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blogs.ifas.edu—Septic system diagram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Chuck Sandro—Illicit septic connection 08/21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cbf.org—Lawn fertilizer application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Karalyse Hagen—Excerpt from HPR video 1</a:t>
            </a:r>
          </a:p>
          <a:p>
            <a:pPr marL="635000" indent="-635000">
              <a:lnSpc>
                <a:spcPct val="10000"/>
              </a:lnSpc>
              <a:spcBef>
                <a:spcPts val="2000"/>
              </a:spcBef>
              <a:buSzPct val="100000"/>
              <a:buAutoNum type="arabicPeriod"/>
              <a:defRPr sz="1600"/>
            </a:pPr>
            <a:r>
              <a:t>Karalyse Hagen—Excerpt from HPR video 1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What is a Watershed?"/>
          <p:cNvSpPr txBox="1">
            <a:spLocks noGrp="1"/>
          </p:cNvSpPr>
          <p:nvPr>
            <p:ph type="title"/>
          </p:nvPr>
        </p:nvSpPr>
        <p:spPr>
          <a:xfrm>
            <a:off x="952500" y="6858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What is a Watershed?</a:t>
            </a:r>
          </a:p>
        </p:txBody>
      </p:sp>
      <p:pic>
        <p:nvPicPr>
          <p:cNvPr id="141" name="Capture (1).PNG" descr="Capture (1).PNG"/>
          <p:cNvPicPr>
            <a:picLocks noChangeAspect="1"/>
          </p:cNvPicPr>
          <p:nvPr/>
        </p:nvPicPr>
        <p:blipFill>
          <a:blip r:embed="rId2">
            <a:extLst/>
          </a:blip>
          <a:srcRect l="6989" t="3915" r="1890" b="1036"/>
          <a:stretch>
            <a:fillRect/>
          </a:stretch>
        </p:blipFill>
        <p:spPr>
          <a:xfrm>
            <a:off x="3863757" y="2803711"/>
            <a:ext cx="8017733" cy="526365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241" y="3886047"/>
            <a:ext cx="2386294" cy="30990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3" name="Rectangle"/>
          <p:cNvSpPr/>
          <p:nvPr/>
        </p:nvSpPr>
        <p:spPr>
          <a:xfrm>
            <a:off x="1501524" y="5078163"/>
            <a:ext cx="690875" cy="527368"/>
          </a:xfrm>
          <a:prstGeom prst="rect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4" name="4"/>
          <p:cNvSpPr txBox="1"/>
          <p:nvPr/>
        </p:nvSpPr>
        <p:spPr>
          <a:xfrm>
            <a:off x="3242005" y="6790957"/>
            <a:ext cx="17079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145" name="5"/>
          <p:cNvSpPr txBox="1"/>
          <p:nvPr/>
        </p:nvSpPr>
        <p:spPr>
          <a:xfrm>
            <a:off x="11755767" y="7823890"/>
            <a:ext cx="580895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5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Upper Pine River Watershed"/>
          <p:cNvSpPr txBox="1">
            <a:spLocks noGrp="1"/>
          </p:cNvSpPr>
          <p:nvPr>
            <p:ph type="title"/>
          </p:nvPr>
        </p:nvSpPr>
        <p:spPr>
          <a:xfrm>
            <a:off x="952500" y="711200"/>
            <a:ext cx="11099800" cy="2159000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Upper Pine River Watershed</a:t>
            </a:r>
          </a:p>
        </p:txBody>
      </p:sp>
      <p:sp>
        <p:nvSpPr>
          <p:cNvPr id="148" name="309 square miles…"/>
          <p:cNvSpPr txBox="1">
            <a:spLocks noGrp="1"/>
          </p:cNvSpPr>
          <p:nvPr>
            <p:ph type="body" idx="1"/>
          </p:nvPr>
        </p:nvSpPr>
        <p:spPr>
          <a:xfrm>
            <a:off x="952500" y="3353970"/>
            <a:ext cx="11099800" cy="6286501"/>
          </a:xfrm>
          <a:prstGeom prst="rect">
            <a:avLst/>
          </a:prstGeom>
        </p:spPr>
        <p:txBody>
          <a:bodyPr/>
          <a:lstStyle/>
          <a:p>
            <a:r>
              <a:t>309 square miles</a:t>
            </a:r>
          </a:p>
          <a:p>
            <a:r>
              <a:t>12 Sub-watersheds</a:t>
            </a:r>
          </a:p>
          <a:p>
            <a:r>
              <a:t>Parts of Gratiot, Isabella, Mecosta, Montcalm Counties</a:t>
            </a:r>
          </a:p>
          <a:p>
            <a:r>
              <a:t>Approx. 50 miles of Pine River, 45 miles of tributaries</a:t>
            </a:r>
          </a:p>
          <a:p>
            <a:r>
              <a:t>Majority agricultural land use</a:t>
            </a:r>
          </a:p>
        </p:txBody>
      </p:sp>
      <p:sp>
        <p:nvSpPr>
          <p:cNvPr id="149" name="(UPRW)"/>
          <p:cNvSpPr txBox="1"/>
          <p:nvPr/>
        </p:nvSpPr>
        <p:spPr>
          <a:xfrm>
            <a:off x="2578100" y="2081609"/>
            <a:ext cx="7600488" cy="1381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6000">
                <a:solidFill>
                  <a:srgbClr val="243F1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r>
              <a:t>(UPRW)</a:t>
            </a:r>
          </a:p>
        </p:txBody>
      </p:sp>
      <p:pic>
        <p:nvPicPr>
          <p:cNvPr id="150" name="Capture (1).PNG" descr="Capture (1).PNG"/>
          <p:cNvPicPr>
            <a:picLocks noChangeAspect="1"/>
          </p:cNvPicPr>
          <p:nvPr/>
        </p:nvPicPr>
        <p:blipFill>
          <a:blip r:embed="rId2">
            <a:extLst/>
          </a:blip>
          <a:srcRect l="6989" t="3915" r="1890" b="1036"/>
          <a:stretch>
            <a:fillRect/>
          </a:stretch>
        </p:blipFill>
        <p:spPr>
          <a:xfrm>
            <a:off x="7961694" y="3391975"/>
            <a:ext cx="3752559" cy="246356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1" name="6"/>
          <p:cNvSpPr txBox="1"/>
          <p:nvPr/>
        </p:nvSpPr>
        <p:spPr>
          <a:xfrm>
            <a:off x="11827205" y="5626778"/>
            <a:ext cx="17079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6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UPRW Water Quality"/>
          <p:cNvSpPr txBox="1">
            <a:spLocks noGrp="1"/>
          </p:cNvSpPr>
          <p:nvPr>
            <p:ph type="title"/>
          </p:nvPr>
        </p:nvSpPr>
        <p:spPr>
          <a:xfrm>
            <a:off x="952500" y="4826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UPRW Water Quality</a:t>
            </a:r>
          </a:p>
        </p:txBody>
      </p:sp>
      <p:sp>
        <p:nvSpPr>
          <p:cNvPr id="154" name="All state surface waters expected to meet designated uses:"/>
          <p:cNvSpPr txBox="1">
            <a:spLocks noGrp="1"/>
          </p:cNvSpPr>
          <p:nvPr>
            <p:ph type="body" sz="half" idx="1"/>
          </p:nvPr>
        </p:nvSpPr>
        <p:spPr>
          <a:xfrm>
            <a:off x="952500" y="2482817"/>
            <a:ext cx="11099800" cy="2568063"/>
          </a:xfrm>
          <a:prstGeom prst="rect">
            <a:avLst/>
          </a:prstGeom>
        </p:spPr>
        <p:txBody>
          <a:bodyPr/>
          <a:lstStyle/>
          <a:p>
            <a:r>
              <a:t>All state surface waters expected to meet designated uses:</a:t>
            </a:r>
          </a:p>
        </p:txBody>
      </p:sp>
      <p:sp>
        <p:nvSpPr>
          <p:cNvPr id="155" name="Agriculture…"/>
          <p:cNvSpPr txBox="1"/>
          <p:nvPr/>
        </p:nvSpPr>
        <p:spPr>
          <a:xfrm>
            <a:off x="975089" y="4896750"/>
            <a:ext cx="4236468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889000" lvl="1" indent="-444500" algn="l">
              <a:spcBef>
                <a:spcPts val="4200"/>
              </a:spcBef>
              <a:buSzPct val="75000"/>
              <a:buChar char="•"/>
              <a:defRPr sz="3000"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Agriculture</a:t>
            </a:r>
          </a:p>
          <a:p>
            <a:pPr marL="889000" lvl="1" indent="-444500" algn="l">
              <a:spcBef>
                <a:spcPts val="4200"/>
              </a:spcBef>
              <a:buSzPct val="75000"/>
              <a:buChar char="•"/>
              <a:defRPr sz="3000"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Public Water Supply</a:t>
            </a:r>
          </a:p>
          <a:p>
            <a:pPr marL="889000" lvl="1" indent="-444500" algn="l">
              <a:spcBef>
                <a:spcPts val="4200"/>
              </a:spcBef>
              <a:buSzPct val="75000"/>
              <a:buChar char="•"/>
              <a:defRPr sz="3000"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Navigation</a:t>
            </a:r>
          </a:p>
          <a:p>
            <a:pPr marL="889000" lvl="1" indent="-444500" algn="l">
              <a:spcBef>
                <a:spcPts val="4200"/>
              </a:spcBef>
              <a:buSzPct val="75000"/>
              <a:buChar char="•"/>
              <a:defRPr sz="3000"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Fisheries</a:t>
            </a:r>
          </a:p>
        </p:txBody>
      </p:sp>
      <p:sp>
        <p:nvSpPr>
          <p:cNvPr id="156" name="Habitat…"/>
          <p:cNvSpPr txBox="1"/>
          <p:nvPr/>
        </p:nvSpPr>
        <p:spPr>
          <a:xfrm>
            <a:off x="5315172" y="4305539"/>
            <a:ext cx="6245480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889000" lvl="1" indent="-444500" algn="l">
              <a:spcBef>
                <a:spcPts val="4200"/>
              </a:spcBef>
              <a:buSzPct val="75000"/>
              <a:buChar char="•"/>
              <a:defRPr sz="3000"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Habitat</a:t>
            </a:r>
          </a:p>
          <a:p>
            <a:pPr marL="889000" lvl="1" indent="-444500" algn="l">
              <a:spcBef>
                <a:spcPts val="4200"/>
              </a:spcBef>
              <a:buSzPct val="75000"/>
              <a:buChar char="•"/>
              <a:defRPr sz="3000"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Year-Round Partial-Body Contact</a:t>
            </a:r>
          </a:p>
          <a:p>
            <a:pPr marL="889000" lvl="1" indent="-444500" algn="l">
              <a:spcBef>
                <a:spcPts val="4200"/>
              </a:spcBef>
              <a:buSzPct val="75000"/>
              <a:buChar char="•"/>
              <a:defRPr sz="3000"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Seasonal Full-Body Contact</a:t>
            </a:r>
          </a:p>
        </p:txBody>
      </p:sp>
      <p:pic>
        <p:nvPicPr>
          <p:cNvPr id="157" name="pine river 1.PNG" descr="pine river 1.PNG"/>
          <p:cNvPicPr>
            <a:picLocks noChangeAspect="1"/>
          </p:cNvPicPr>
          <p:nvPr/>
        </p:nvPicPr>
        <p:blipFill>
          <a:blip r:embed="rId2">
            <a:extLst/>
          </a:blip>
          <a:srcRect l="1143" t="27849" b="7605"/>
          <a:stretch>
            <a:fillRect/>
          </a:stretch>
        </p:blipFill>
        <p:spPr>
          <a:xfrm flipH="1">
            <a:off x="7264727" y="7114135"/>
            <a:ext cx="5146333" cy="212906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8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7"/>
          <p:cNvSpPr txBox="1"/>
          <p:nvPr/>
        </p:nvSpPr>
        <p:spPr>
          <a:xfrm>
            <a:off x="12775472" y="9500291"/>
            <a:ext cx="17079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7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UPRW Water Qua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UPRW Water Quality</a:t>
            </a:r>
          </a:p>
        </p:txBody>
      </p:sp>
      <p:sp>
        <p:nvSpPr>
          <p:cNvPr id="162" name="If ANY use not met, waterway is impaired…"/>
          <p:cNvSpPr txBox="1">
            <a:spLocks noGrp="1"/>
          </p:cNvSpPr>
          <p:nvPr>
            <p:ph type="body" idx="1"/>
          </p:nvPr>
        </p:nvSpPr>
        <p:spPr>
          <a:xfrm>
            <a:off x="952500" y="273050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If ANY use not met, waterway is impaired</a:t>
            </a:r>
          </a:p>
          <a:p>
            <a:r>
              <a:t>Water quality assessed through different metrics</a:t>
            </a:r>
          </a:p>
          <a:p>
            <a:pPr lvl="2"/>
            <a:r>
              <a:t>e. coli</a:t>
            </a:r>
          </a:p>
          <a:p>
            <a:pPr lvl="2"/>
            <a:r>
              <a:t>nutrients</a:t>
            </a:r>
          </a:p>
          <a:p>
            <a:pPr lvl="2"/>
            <a:r>
              <a:t>disolved oxygen</a:t>
            </a:r>
          </a:p>
          <a:p>
            <a:pPr lvl="2"/>
            <a:r>
              <a:t>solids</a:t>
            </a:r>
          </a:p>
        </p:txBody>
      </p:sp>
      <p:pic>
        <p:nvPicPr>
          <p:cNvPr id="163" name="IMG_6703-small.jpg" descr="IMG_6703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0096" y="5155961"/>
            <a:ext cx="6317457" cy="421215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4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8"/>
          <p:cNvSpPr txBox="1"/>
          <p:nvPr/>
        </p:nvSpPr>
        <p:spPr>
          <a:xfrm>
            <a:off x="12758538" y="9415624"/>
            <a:ext cx="17079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8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UPRW Water Qua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UPRW Water Quality</a:t>
            </a:r>
          </a:p>
        </p:txBody>
      </p:sp>
      <p:sp>
        <p:nvSpPr>
          <p:cNvPr id="168" name="Impaired / Threatened designated uses:…"/>
          <p:cNvSpPr txBox="1">
            <a:spLocks noGrp="1"/>
          </p:cNvSpPr>
          <p:nvPr>
            <p:ph type="body" idx="1"/>
          </p:nvPr>
        </p:nvSpPr>
        <p:spPr>
          <a:xfrm>
            <a:off x="952500" y="29464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3700"/>
              </a:spcBef>
              <a:defRPr sz="3239"/>
            </a:pPr>
            <a:r>
              <a:rPr i="1"/>
              <a:t>Impaired </a:t>
            </a:r>
            <a:r>
              <a:t>/ </a:t>
            </a:r>
            <a:r>
              <a:rPr u="sng"/>
              <a:t>Threatened</a:t>
            </a:r>
            <a:r>
              <a:t> designated uses:</a:t>
            </a:r>
          </a:p>
          <a:p>
            <a:pPr marL="800100" lvl="1" indent="-400050" defTabSz="525779">
              <a:spcBef>
                <a:spcPts val="3700"/>
              </a:spcBef>
              <a:defRPr sz="3239" i="1"/>
            </a:pPr>
            <a:r>
              <a:t>Total body contact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rPr i="1"/>
              <a:t>Fish consumption</a:t>
            </a:r>
            <a:r>
              <a:t>*</a:t>
            </a:r>
          </a:p>
          <a:p>
            <a:pPr marL="800100" lvl="1" indent="-400050" defTabSz="525779">
              <a:spcBef>
                <a:spcPts val="3700"/>
              </a:spcBef>
              <a:defRPr sz="3239" u="sng"/>
            </a:pPr>
            <a:r>
              <a:t>Partial and total body contact</a:t>
            </a:r>
          </a:p>
          <a:p>
            <a:pPr marL="800100" lvl="1" indent="-400050" defTabSz="525779">
              <a:spcBef>
                <a:spcPts val="3700"/>
              </a:spcBef>
              <a:defRPr sz="3239" u="sng"/>
            </a:pPr>
            <a:r>
              <a:t>Public water supply</a:t>
            </a:r>
          </a:p>
          <a:p>
            <a:pPr marL="800100" lvl="1" indent="-400050" defTabSz="525779">
              <a:spcBef>
                <a:spcPts val="3700"/>
              </a:spcBef>
              <a:defRPr sz="3239" u="sng"/>
            </a:pPr>
            <a:r>
              <a:t>Habitat</a:t>
            </a:r>
          </a:p>
          <a:p>
            <a:pPr marL="800100" lvl="1" indent="-400050" defTabSz="525779">
              <a:spcBef>
                <a:spcPts val="3700"/>
              </a:spcBef>
              <a:defRPr sz="3239" u="sng"/>
            </a:pPr>
            <a:r>
              <a:t>Fisheries</a:t>
            </a:r>
          </a:p>
        </p:txBody>
      </p:sp>
      <p:pic>
        <p:nvPicPr>
          <p:cNvPr id="169" name="image00019.jpg" descr="image000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 flipH="1">
            <a:off x="8189719" y="5052138"/>
            <a:ext cx="3664801" cy="488640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0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Photo Credit: Jane Keon"/>
          <p:cNvSpPr txBox="1"/>
          <p:nvPr/>
        </p:nvSpPr>
        <p:spPr>
          <a:xfrm>
            <a:off x="8700603" y="9404422"/>
            <a:ext cx="161818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latin typeface="Athelas Regular"/>
                <a:ea typeface="Athelas Regular"/>
                <a:cs typeface="Athelas Regular"/>
                <a:sym typeface="Athelas Regular"/>
              </a:defRPr>
            </a:lvl1pPr>
          </a:lstStyle>
          <a:p>
            <a:r>
              <a:t>Photo Credit: Jane Keon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Water Quality Metr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Water Quality Metrics</a:t>
            </a:r>
          </a:p>
        </p:txBody>
      </p:sp>
      <p:sp>
        <p:nvSpPr>
          <p:cNvPr id="174" name="Bacteria…"/>
          <p:cNvSpPr txBox="1">
            <a:spLocks noGrp="1"/>
          </p:cNvSpPr>
          <p:nvPr>
            <p:ph type="body" sz="half" idx="1"/>
          </p:nvPr>
        </p:nvSpPr>
        <p:spPr>
          <a:xfrm>
            <a:off x="636812" y="1720316"/>
            <a:ext cx="5623259" cy="4513710"/>
          </a:xfrm>
          <a:prstGeom prst="rect">
            <a:avLst/>
          </a:prstGeom>
        </p:spPr>
        <p:txBody>
          <a:bodyPr/>
          <a:lstStyle/>
          <a:p>
            <a:pPr marL="444499" indent="-444499">
              <a:defRPr sz="4000"/>
            </a:pPr>
            <a:r>
              <a:t>Bacteria</a:t>
            </a:r>
          </a:p>
          <a:p>
            <a:pPr marL="444499" indent="-444499">
              <a:defRPr sz="4000"/>
            </a:pPr>
            <a:r>
              <a:t>Nutrients</a:t>
            </a:r>
          </a:p>
        </p:txBody>
      </p:sp>
      <p:sp>
        <p:nvSpPr>
          <p:cNvPr id="175" name="Solids/Sediments…"/>
          <p:cNvSpPr txBox="1"/>
          <p:nvPr/>
        </p:nvSpPr>
        <p:spPr>
          <a:xfrm>
            <a:off x="3690771" y="2716267"/>
            <a:ext cx="5623258" cy="3672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444499" indent="-444499" algn="l">
              <a:spcBef>
                <a:spcPts val="4200"/>
              </a:spcBef>
              <a:buSzPct val="75000"/>
              <a:buChar char="•"/>
              <a:defRPr sz="4000"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Solids/Sediments</a:t>
            </a:r>
          </a:p>
          <a:p>
            <a:pPr marL="444499" indent="-444499" algn="l">
              <a:spcBef>
                <a:spcPts val="4200"/>
              </a:spcBef>
              <a:buSzPct val="75000"/>
              <a:buChar char="•"/>
              <a:defRPr sz="4000"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Oxygen</a:t>
            </a:r>
          </a:p>
          <a:p>
            <a:pPr marL="444499" indent="-444499" algn="l">
              <a:spcBef>
                <a:spcPts val="4200"/>
              </a:spcBef>
              <a:buSzPct val="75000"/>
              <a:buChar char="•"/>
              <a:defRPr sz="4000"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t>Temperature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4550" r="4848" b="4550"/>
          <a:stretch>
            <a:fillRect/>
          </a:stretch>
        </p:blipFill>
        <p:spPr>
          <a:xfrm>
            <a:off x="8127826" y="3964563"/>
            <a:ext cx="4139343" cy="527243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7" name="SeekPng.com_border-design-png_525799.png" descr="SeekPng.com_border-design-png_525799.png"/>
          <p:cNvPicPr>
            <a:picLocks noChangeAspect="1"/>
          </p:cNvPicPr>
          <p:nvPr/>
        </p:nvPicPr>
        <p:blipFill>
          <a:blip r:embed="rId3">
            <a:extLst/>
          </a:blip>
          <a:srcRect b="36251"/>
          <a:stretch>
            <a:fillRect/>
          </a:stretch>
        </p:blipFill>
        <p:spPr>
          <a:xfrm rot="10800000">
            <a:off x="6679219" y="6377181"/>
            <a:ext cx="6317430" cy="3380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1491" t="11155" b="23610"/>
          <a:stretch>
            <a:fillRect/>
          </a:stretch>
        </p:blipFill>
        <p:spPr>
          <a:xfrm>
            <a:off x="914080" y="6690630"/>
            <a:ext cx="4139354" cy="228813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79" name="9"/>
          <p:cNvSpPr txBox="1"/>
          <p:nvPr/>
        </p:nvSpPr>
        <p:spPr>
          <a:xfrm>
            <a:off x="5104671" y="8772157"/>
            <a:ext cx="17079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9</a:t>
            </a:r>
          </a:p>
        </p:txBody>
      </p:sp>
      <p:sp>
        <p:nvSpPr>
          <p:cNvPr id="180" name="10"/>
          <p:cNvSpPr txBox="1"/>
          <p:nvPr/>
        </p:nvSpPr>
        <p:spPr>
          <a:xfrm>
            <a:off x="12713360" y="9415624"/>
            <a:ext cx="22728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244010"/>
                </a:solidFill>
              </a:defRPr>
            </a:lvl1pPr>
          </a:lstStyle>
          <a:p>
            <a:r>
              <a:t>10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Microsoft Office PowerPoint</Application>
  <PresentationFormat>Custom</PresentationFormat>
  <Paragraphs>206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Athelas Regular</vt:lpstr>
      <vt:lpstr>Cochin</vt:lpstr>
      <vt:lpstr>Helvetica</vt:lpstr>
      <vt:lpstr>Helvetica Light</vt:lpstr>
      <vt:lpstr>Helvetica Neue</vt:lpstr>
      <vt:lpstr>White</vt:lpstr>
      <vt:lpstr>The (Not So) Healthy Pine River</vt:lpstr>
      <vt:lpstr>What is a Watershed?</vt:lpstr>
      <vt:lpstr>What is a Watershed?</vt:lpstr>
      <vt:lpstr>What is a Watershed?</vt:lpstr>
      <vt:lpstr>Upper Pine River Watershed</vt:lpstr>
      <vt:lpstr>UPRW Water Quality</vt:lpstr>
      <vt:lpstr>UPRW Water Quality</vt:lpstr>
      <vt:lpstr>UPRW Water Quality</vt:lpstr>
      <vt:lpstr>Water Quality Metrics</vt:lpstr>
      <vt:lpstr>E. Coli</vt:lpstr>
      <vt:lpstr>E. Coli</vt:lpstr>
      <vt:lpstr>E. Coli Outbreak</vt:lpstr>
      <vt:lpstr>Nutrients</vt:lpstr>
      <vt:lpstr>Nutrients and Eutrophication</vt:lpstr>
      <vt:lpstr>PowerPoint Presentation</vt:lpstr>
      <vt:lpstr>Nutrients and Eutrophication</vt:lpstr>
      <vt:lpstr>Solids</vt:lpstr>
      <vt:lpstr>Total Solids</vt:lpstr>
      <vt:lpstr>Major Pollution Sources</vt:lpstr>
      <vt:lpstr>Livestock</vt:lpstr>
      <vt:lpstr>Improper Manure Application</vt:lpstr>
      <vt:lpstr>PowerPoint Presentation</vt:lpstr>
      <vt:lpstr>Improperly Maintained Septic Systems</vt:lpstr>
      <vt:lpstr>Improperly Maintained Septic Systems</vt:lpstr>
      <vt:lpstr>Illicit Septic Connections</vt:lpstr>
      <vt:lpstr>Residential Fertilizer</vt:lpstr>
      <vt:lpstr>Re-Cap</vt:lpstr>
      <vt:lpstr>Future Content: Video</vt:lpstr>
      <vt:lpstr>Future Content: Video</vt:lpstr>
      <vt:lpstr>Questions and Comments</vt:lpstr>
      <vt:lpstr>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(Not So) Healthy Pine River</dc:title>
  <dc:creator>Lynn Sandro</dc:creator>
  <cp:lastModifiedBy>Lynn Sandro</cp:lastModifiedBy>
  <cp:revision>1</cp:revision>
  <dcterms:modified xsi:type="dcterms:W3CDTF">2023-07-01T10:25:38Z</dcterms:modified>
</cp:coreProperties>
</file>