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4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311" r:id="rId9"/>
    <p:sldId id="307" r:id="rId10"/>
    <p:sldId id="303" r:id="rId11"/>
    <p:sldId id="277" r:id="rId12"/>
    <p:sldId id="308" r:id="rId13"/>
    <p:sldId id="264" r:id="rId14"/>
    <p:sldId id="285" r:id="rId15"/>
    <p:sldId id="269" r:id="rId16"/>
    <p:sldId id="309" r:id="rId17"/>
    <p:sldId id="270" r:id="rId18"/>
    <p:sldId id="283" r:id="rId19"/>
    <p:sldId id="288" r:id="rId20"/>
    <p:sldId id="272" r:id="rId21"/>
    <p:sldId id="273" r:id="rId22"/>
    <p:sldId id="310" r:id="rId23"/>
    <p:sldId id="281" r:id="rId24"/>
    <p:sldId id="291" r:id="rId25"/>
    <p:sldId id="292" r:id="rId26"/>
    <p:sldId id="312" r:id="rId27"/>
    <p:sldId id="293" r:id="rId28"/>
    <p:sldId id="294" r:id="rId29"/>
    <p:sldId id="297" r:id="rId30"/>
    <p:sldId id="313" r:id="rId31"/>
    <p:sldId id="320" r:id="rId32"/>
    <p:sldId id="321" r:id="rId33"/>
    <p:sldId id="318" r:id="rId34"/>
    <p:sldId id="319" r:id="rId35"/>
    <p:sldId id="282" r:id="rId36"/>
    <p:sldId id="32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F8BC45-9FDA-74F4-96F4-C7306EFA16F9}" v="5" dt="2024-10-10T20:51:17.883"/>
    <p1510:client id="{84D1C51A-8790-D1B7-185E-23015F71AD77}" v="498" dt="2024-10-10T20:25:20.043"/>
    <p1510:client id="{84F8D1F7-9F9F-900C-93F0-2078B0F092AD}" v="544" dt="2024-10-10T20:39:31.937"/>
    <p1510:client id="{ADCBDDDB-0621-0E26-AFCC-C66D6C38269C}" v="202" dt="2024-10-10T20:55:25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urrayborrello\Desktop\Murray\All%20Courses\ENV%20360%20-%20Hydro\ENV%20360%20Fall%202024\calculations%20for%20pap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urrayborrello\Desktop\Murray\Research\Research%202024%20-%20GLWI\2024%20Water%20Data%20Desktop%20aug%206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urrayborrello\Desktop\Murray\Research\Research%202024%20-%20GLWI\2024%20Water%20Data%20Desktop%20aug%206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urrayborrello\Desktop\Murray\All%20Courses\ENV%20360%20-%20Hydro\ENV%20360%20Fall%202024\calculations%20for%20pape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urrayborrello\Desktop\Murray\All%20Courses\ENV%20360%20-%20Hydro\ENV%20360%20Fall%202024\calculations%20for%20pap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urrayborrello\Desktop\Murray\All%20Courses\ENV%20360%20-%20Hydro\ENV%20360%20Fall%202024\calculations%20for%20paper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urrayborrello\Desktop\Murray\All%20Courses\ENV%20360%20-%20Hydro\ENV%20360%20Fall%202024\calculations%20for%20pape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urrayborrello\Desktop\Murray\All%20Courses\ENV%20360%20-%20Hydro\ENV%20360%20Fall%202024\calculations%20for%20paper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Average Nutrient Concentrations</a:t>
            </a:r>
            <a:r>
              <a:rPr lang="en-US" sz="2000" b="1" baseline="0"/>
              <a:t> for Headwaters Pine River: 2021 - 2024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Sheet1!$C$23</c:f>
              <c:strCache>
                <c:ptCount val="1"/>
                <c:pt idx="0">
                  <c:v>NH3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Sheet1!$A$24:$B$29</c:f>
              <c:multiLvlStrCache>
                <c:ptCount val="6"/>
                <c:lvl>
                  <c:pt idx="0">
                    <c:v>PR at Blanchard</c:v>
                  </c:pt>
                  <c:pt idx="1">
                    <c:v>Thatcher Cr at S. Rolland</c:v>
                  </c:pt>
                  <c:pt idx="2">
                    <c:v>PR at Blanchard</c:v>
                  </c:pt>
                  <c:pt idx="3">
                    <c:v>Thatcher Cr at S. Rolland</c:v>
                  </c:pt>
                  <c:pt idx="4">
                    <c:v>PR at Blanchard</c:v>
                  </c:pt>
                  <c:pt idx="5">
                    <c:v>Thatcher Cr at S. Rolland</c:v>
                  </c:pt>
                </c:lvl>
                <c:lvl>
                  <c:pt idx="0">
                    <c:v>2021</c:v>
                  </c:pt>
                  <c:pt idx="2">
                    <c:v>2023</c:v>
                  </c:pt>
                  <c:pt idx="4">
                    <c:v>2024</c:v>
                  </c:pt>
                </c:lvl>
              </c:multiLvlStrCache>
            </c:multiLvlStrRef>
          </c:cat>
          <c:val>
            <c:numRef>
              <c:f>Sheet1!$C$24:$C$29</c:f>
              <c:numCache>
                <c:formatCode>General</c:formatCode>
                <c:ptCount val="6"/>
                <c:pt idx="0">
                  <c:v>0.09</c:v>
                </c:pt>
                <c:pt idx="1">
                  <c:v>0.06</c:v>
                </c:pt>
                <c:pt idx="2">
                  <c:v>0.09</c:v>
                </c:pt>
                <c:pt idx="3">
                  <c:v>0.08</c:v>
                </c:pt>
                <c:pt idx="4">
                  <c:v>0.05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31-8B49-A840-40CFB34942C3}"/>
            </c:ext>
          </c:extLst>
        </c:ser>
        <c:ser>
          <c:idx val="1"/>
          <c:order val="1"/>
          <c:tx>
            <c:strRef>
              <c:f>Sheet1!$D$23</c:f>
              <c:strCache>
                <c:ptCount val="1"/>
                <c:pt idx="0">
                  <c:v>SRP (mg/L)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Sheet1!$A$24:$B$29</c:f>
              <c:multiLvlStrCache>
                <c:ptCount val="6"/>
                <c:lvl>
                  <c:pt idx="0">
                    <c:v>PR at Blanchard</c:v>
                  </c:pt>
                  <c:pt idx="1">
                    <c:v>Thatcher Cr at S. Rolland</c:v>
                  </c:pt>
                  <c:pt idx="2">
                    <c:v>PR at Blanchard</c:v>
                  </c:pt>
                  <c:pt idx="3">
                    <c:v>Thatcher Cr at S. Rolland</c:v>
                  </c:pt>
                  <c:pt idx="4">
                    <c:v>PR at Blanchard</c:v>
                  </c:pt>
                  <c:pt idx="5">
                    <c:v>Thatcher Cr at S. Rolland</c:v>
                  </c:pt>
                </c:lvl>
                <c:lvl>
                  <c:pt idx="0">
                    <c:v>2021</c:v>
                  </c:pt>
                  <c:pt idx="2">
                    <c:v>2023</c:v>
                  </c:pt>
                  <c:pt idx="4">
                    <c:v>2024</c:v>
                  </c:pt>
                </c:lvl>
              </c:multiLvlStrCache>
            </c:multiLvlStrRef>
          </c:cat>
          <c:val>
            <c:numRef>
              <c:f>Sheet1!$D$24:$D$29</c:f>
              <c:numCache>
                <c:formatCode>General</c:formatCode>
                <c:ptCount val="6"/>
                <c:pt idx="0">
                  <c:v>0.22</c:v>
                </c:pt>
                <c:pt idx="1">
                  <c:v>0.28000000000000003</c:v>
                </c:pt>
                <c:pt idx="2">
                  <c:v>0.18</c:v>
                </c:pt>
                <c:pt idx="3">
                  <c:v>0.09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31-8B49-A840-40CFB3494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7487504"/>
        <c:axId val="537506224"/>
      </c:barChart>
      <c:catAx>
        <c:axId val="53748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506224"/>
        <c:crosses val="autoZero"/>
        <c:auto val="1"/>
        <c:lblAlgn val="ctr"/>
        <c:lblOffset val="100"/>
        <c:noMultiLvlLbl val="0"/>
      </c:catAx>
      <c:valAx>
        <c:axId val="53750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48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chemeClr val="tx1"/>
                </a:solidFill>
              </a:rPr>
              <a:t>Nutrients at Rook Drain from Headwaters to Jackson Rd,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Sheet2!$C$4</c:f>
              <c:strCache>
                <c:ptCount val="1"/>
                <c:pt idx="0">
                  <c:v>NH3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Sheet2!$A$5:$B$13</c:f>
              <c:multiLvlStrCache>
                <c:ptCount val="9"/>
                <c:lvl>
                  <c:pt idx="0">
                    <c:v>6/24/24</c:v>
                  </c:pt>
                  <c:pt idx="1">
                    <c:v>7/17/24</c:v>
                  </c:pt>
                  <c:pt idx="2">
                    <c:v>7/24/24</c:v>
                  </c:pt>
                  <c:pt idx="3">
                    <c:v>7/31/24</c:v>
                  </c:pt>
                  <c:pt idx="4">
                    <c:v>6/24/24</c:v>
                  </c:pt>
                  <c:pt idx="5">
                    <c:v>7/17/24</c:v>
                  </c:pt>
                  <c:pt idx="6">
                    <c:v>7/24/24</c:v>
                  </c:pt>
                  <c:pt idx="7">
                    <c:v>7/31/24</c:v>
                  </c:pt>
                  <c:pt idx="8">
                    <c:v>7/31/24</c:v>
                  </c:pt>
                </c:lvl>
                <c:lvl>
                  <c:pt idx="0">
                    <c:v>Rook Drain at Lincoln Road</c:v>
                  </c:pt>
                  <c:pt idx="4">
                    <c:v>Rook Drain at Jackson Rd</c:v>
                  </c:pt>
                  <c:pt idx="8">
                    <c:v>Rook Drain West Feeder into Jackson Rd</c:v>
                  </c:pt>
                </c:lvl>
              </c:multiLvlStrCache>
            </c:multiLvlStrRef>
          </c:cat>
          <c:val>
            <c:numRef>
              <c:f>Sheet2!$C$5:$C$13</c:f>
              <c:numCache>
                <c:formatCode>General</c:formatCode>
                <c:ptCount val="9"/>
                <c:pt idx="0">
                  <c:v>0.17</c:v>
                </c:pt>
                <c:pt idx="1">
                  <c:v>0.67</c:v>
                </c:pt>
                <c:pt idx="2">
                  <c:v>3</c:v>
                </c:pt>
                <c:pt idx="3">
                  <c:v>1.73</c:v>
                </c:pt>
                <c:pt idx="4">
                  <c:v>4.5999999999999999E-2</c:v>
                </c:pt>
                <c:pt idx="5">
                  <c:v>0.13500000000000001</c:v>
                </c:pt>
                <c:pt idx="6">
                  <c:v>0.26</c:v>
                </c:pt>
                <c:pt idx="7">
                  <c:v>0.126</c:v>
                </c:pt>
                <c:pt idx="8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53-FA4D-9B85-E53E40517578}"/>
            </c:ext>
          </c:extLst>
        </c:ser>
        <c:ser>
          <c:idx val="1"/>
          <c:order val="1"/>
          <c:tx>
            <c:strRef>
              <c:f>Sheet2!$D$4</c:f>
              <c:strCache>
                <c:ptCount val="1"/>
                <c:pt idx="0">
                  <c:v>SRP (mg/L)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Sheet2!$A$5:$B$13</c:f>
              <c:multiLvlStrCache>
                <c:ptCount val="9"/>
                <c:lvl>
                  <c:pt idx="0">
                    <c:v>6/24/24</c:v>
                  </c:pt>
                  <c:pt idx="1">
                    <c:v>7/17/24</c:v>
                  </c:pt>
                  <c:pt idx="2">
                    <c:v>7/24/24</c:v>
                  </c:pt>
                  <c:pt idx="3">
                    <c:v>7/31/24</c:v>
                  </c:pt>
                  <c:pt idx="4">
                    <c:v>6/24/24</c:v>
                  </c:pt>
                  <c:pt idx="5">
                    <c:v>7/17/24</c:v>
                  </c:pt>
                  <c:pt idx="6">
                    <c:v>7/24/24</c:v>
                  </c:pt>
                  <c:pt idx="7">
                    <c:v>7/31/24</c:v>
                  </c:pt>
                  <c:pt idx="8">
                    <c:v>7/31/24</c:v>
                  </c:pt>
                </c:lvl>
                <c:lvl>
                  <c:pt idx="0">
                    <c:v>Rook Drain at Lincoln Road</c:v>
                  </c:pt>
                  <c:pt idx="4">
                    <c:v>Rook Drain at Jackson Rd</c:v>
                  </c:pt>
                  <c:pt idx="8">
                    <c:v>Rook Drain West Feeder into Jackson Rd</c:v>
                  </c:pt>
                </c:lvl>
              </c:multiLvlStrCache>
            </c:multiLvlStrRef>
          </c:cat>
          <c:val>
            <c:numRef>
              <c:f>Sheet2!$D$5:$D$13</c:f>
              <c:numCache>
                <c:formatCode>General</c:formatCode>
                <c:ptCount val="9"/>
                <c:pt idx="0">
                  <c:v>0.11</c:v>
                </c:pt>
                <c:pt idx="1">
                  <c:v>6.5000000000000002E-2</c:v>
                </c:pt>
                <c:pt idx="2">
                  <c:v>0.18</c:v>
                </c:pt>
                <c:pt idx="3">
                  <c:v>0.245</c:v>
                </c:pt>
                <c:pt idx="4">
                  <c:v>5.5E-2</c:v>
                </c:pt>
                <c:pt idx="5">
                  <c:v>7.0000000000000007E-2</c:v>
                </c:pt>
                <c:pt idx="6">
                  <c:v>0.155</c:v>
                </c:pt>
                <c:pt idx="7">
                  <c:v>0.16</c:v>
                </c:pt>
                <c:pt idx="8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53-FA4D-9B85-E53E40517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5681231"/>
        <c:axId val="1365682943"/>
      </c:barChart>
      <c:catAx>
        <c:axId val="1365681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5682943"/>
        <c:crosses val="autoZero"/>
        <c:auto val="1"/>
        <c:lblAlgn val="ctr"/>
        <c:lblOffset val="100"/>
        <c:noMultiLvlLbl val="0"/>
      </c:catAx>
      <c:valAx>
        <c:axId val="1365682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568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1">
                <a:solidFill>
                  <a:schemeClr val="tx1"/>
                </a:solidFill>
              </a:rPr>
              <a:t>E. Coli </a:t>
            </a:r>
            <a:r>
              <a:rPr lang="en-US" sz="2400" b="1" i="0">
                <a:solidFill>
                  <a:schemeClr val="tx1"/>
                </a:solidFill>
              </a:rPr>
              <a:t>Concentrations for Rook Drain from Headwaters to Jackson</a:t>
            </a:r>
            <a:r>
              <a:rPr lang="en-US" sz="2400" b="1" i="0" baseline="0">
                <a:solidFill>
                  <a:schemeClr val="tx1"/>
                </a:solidFill>
              </a:rPr>
              <a:t> Rd, 2024</a:t>
            </a:r>
            <a:endParaRPr lang="en-US" sz="2400" b="1" i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Sheet2!$C$19</c:f>
              <c:strCache>
                <c:ptCount val="1"/>
                <c:pt idx="0">
                  <c:v>E. coli (CFU/100mL)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Sheet2!$A$20:$B$28</c:f>
              <c:multiLvlStrCache>
                <c:ptCount val="9"/>
                <c:lvl>
                  <c:pt idx="0">
                    <c:v>6/24/24</c:v>
                  </c:pt>
                  <c:pt idx="1">
                    <c:v>7/17/24</c:v>
                  </c:pt>
                  <c:pt idx="2">
                    <c:v>7/24/24</c:v>
                  </c:pt>
                  <c:pt idx="3">
                    <c:v>7/31/24</c:v>
                  </c:pt>
                  <c:pt idx="4">
                    <c:v>6/24/24</c:v>
                  </c:pt>
                  <c:pt idx="5">
                    <c:v>7/17/24</c:v>
                  </c:pt>
                  <c:pt idx="6">
                    <c:v>7/24/24</c:v>
                  </c:pt>
                  <c:pt idx="7">
                    <c:v>7/31/24</c:v>
                  </c:pt>
                  <c:pt idx="8">
                    <c:v>7/31/24</c:v>
                  </c:pt>
                </c:lvl>
                <c:lvl>
                  <c:pt idx="0">
                    <c:v>Rook Drain at Lincoln Road</c:v>
                  </c:pt>
                  <c:pt idx="4">
                    <c:v>Rook Drain at Jackson Rd</c:v>
                  </c:pt>
                  <c:pt idx="8">
                    <c:v>Rook Dr West Feeder</c:v>
                  </c:pt>
                </c:lvl>
              </c:multiLvlStrCache>
            </c:multiLvlStrRef>
          </c:cat>
          <c:val>
            <c:numRef>
              <c:f>Sheet2!$C$20:$C$28</c:f>
              <c:numCache>
                <c:formatCode>General</c:formatCode>
                <c:ptCount val="9"/>
                <c:pt idx="0">
                  <c:v>233.3</c:v>
                </c:pt>
                <c:pt idx="1">
                  <c:v>350</c:v>
                </c:pt>
                <c:pt idx="2">
                  <c:v>2500</c:v>
                </c:pt>
                <c:pt idx="3">
                  <c:v>700</c:v>
                </c:pt>
                <c:pt idx="4">
                  <c:v>433.3</c:v>
                </c:pt>
                <c:pt idx="5">
                  <c:v>450</c:v>
                </c:pt>
                <c:pt idx="6">
                  <c:v>100</c:v>
                </c:pt>
                <c:pt idx="7">
                  <c:v>700</c:v>
                </c:pt>
                <c:pt idx="8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30-DB48-8060-610DDA208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1306544"/>
        <c:axId val="531311024"/>
      </c:barChart>
      <c:catAx>
        <c:axId val="53130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311024"/>
        <c:crosses val="autoZero"/>
        <c:auto val="1"/>
        <c:lblAlgn val="ctr"/>
        <c:lblOffset val="100"/>
        <c:noMultiLvlLbl val="0"/>
      </c:catAx>
      <c:valAx>
        <c:axId val="53131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306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Thermotolerant </a:t>
            </a:r>
            <a:r>
              <a:rPr lang="en-US" sz="2000" b="1" i="1"/>
              <a:t>E.</a:t>
            </a:r>
            <a:r>
              <a:rPr lang="en-US" sz="2000" b="1" i="1" baseline="0"/>
              <a:t> coli</a:t>
            </a:r>
            <a:r>
              <a:rPr lang="en-US" sz="2000" b="1" i="0" baseline="0"/>
              <a:t> Concentrations for Pine River Headwaters, Comparing 3 years 2021 - 2024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Sheet1!$C$35</c:f>
              <c:strCache>
                <c:ptCount val="1"/>
                <c:pt idx="0">
                  <c:v>Thermotolerant E. coli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Sheet1!$A$36:$B$41</c:f>
              <c:multiLvlStrCache>
                <c:ptCount val="6"/>
                <c:lvl>
                  <c:pt idx="0">
                    <c:v>PR at Blanchard</c:v>
                  </c:pt>
                  <c:pt idx="1">
                    <c:v>Thatcher Cr at S. Rolland</c:v>
                  </c:pt>
                  <c:pt idx="2">
                    <c:v>PR at Blanchard</c:v>
                  </c:pt>
                  <c:pt idx="3">
                    <c:v>Thatcher Cr at S. Rolland</c:v>
                  </c:pt>
                  <c:pt idx="4">
                    <c:v>PR at Blanchard</c:v>
                  </c:pt>
                  <c:pt idx="5">
                    <c:v>Thatcher Cr at S. Rolland</c:v>
                  </c:pt>
                </c:lvl>
                <c:lvl>
                  <c:pt idx="0">
                    <c:v>2021</c:v>
                  </c:pt>
                  <c:pt idx="2">
                    <c:v>2023</c:v>
                  </c:pt>
                  <c:pt idx="4">
                    <c:v>2024</c:v>
                  </c:pt>
                </c:lvl>
              </c:multiLvlStrCache>
            </c:multiLvlStrRef>
          </c:cat>
          <c:val>
            <c:numRef>
              <c:f>Sheet1!$C$36:$C$41</c:f>
              <c:numCache>
                <c:formatCode>General</c:formatCode>
                <c:ptCount val="6"/>
                <c:pt idx="0">
                  <c:v>894</c:v>
                </c:pt>
                <c:pt idx="1">
                  <c:v>380</c:v>
                </c:pt>
                <c:pt idx="2">
                  <c:v>428</c:v>
                </c:pt>
                <c:pt idx="3">
                  <c:v>328</c:v>
                </c:pt>
                <c:pt idx="4">
                  <c:v>33</c:v>
                </c:pt>
                <c:pt idx="5">
                  <c:v>1133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A-0643-AE44-E7F5265F8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3191791"/>
        <c:axId val="1007627663"/>
      </c:barChart>
      <c:catAx>
        <c:axId val="1323191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627663"/>
        <c:crosses val="autoZero"/>
        <c:auto val="1"/>
        <c:lblAlgn val="ctr"/>
        <c:lblOffset val="100"/>
        <c:noMultiLvlLbl val="0"/>
      </c:catAx>
      <c:valAx>
        <c:axId val="100762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191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Average Thermotolerant </a:t>
            </a:r>
            <a:r>
              <a:rPr lang="en-US" sz="2000" b="1" i="1"/>
              <a:t>E. coli </a:t>
            </a:r>
            <a:r>
              <a:rPr lang="en-US" sz="2000" b="1" i="0"/>
              <a:t>Concentrations for Mid-Section</a:t>
            </a:r>
            <a:r>
              <a:rPr lang="en-US" sz="2000" b="1" i="0" baseline="0"/>
              <a:t> Pine River – Comparing Years: 2021 - 2024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Sheet2!$B$43</c:f>
              <c:strCache>
                <c:ptCount val="1"/>
                <c:pt idx="0">
                  <c:v>Thermotolerant E. coli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Sheet2!$A$44:$A$67</c:f>
              <c:strCache>
                <c:ptCount val="24"/>
                <c:pt idx="0">
                  <c:v>2021</c:v>
                </c:pt>
                <c:pt idx="1">
                  <c:v>LJP</c:v>
                </c:pt>
                <c:pt idx="2">
                  <c:v>PR downstream Riverdale</c:v>
                </c:pt>
                <c:pt idx="3">
                  <c:v>PR Harrison Road</c:v>
                </c:pt>
                <c:pt idx="4">
                  <c:v>Honeyoey Cr at Riverview</c:v>
                </c:pt>
                <c:pt idx="5">
                  <c:v>Alma Boat Launch</c:v>
                </c:pt>
                <c:pt idx="6">
                  <c:v>2022</c:v>
                </c:pt>
                <c:pt idx="7">
                  <c:v>LJP</c:v>
                </c:pt>
                <c:pt idx="8">
                  <c:v>PR downstream Riverdale</c:v>
                </c:pt>
                <c:pt idx="9">
                  <c:v>PR Harrison Road</c:v>
                </c:pt>
                <c:pt idx="10">
                  <c:v>Honeyoey Cr at Riverview</c:v>
                </c:pt>
                <c:pt idx="11">
                  <c:v>Alma Boat Launch</c:v>
                </c:pt>
                <c:pt idx="12">
                  <c:v>2023</c:v>
                </c:pt>
                <c:pt idx="13">
                  <c:v>LJP</c:v>
                </c:pt>
                <c:pt idx="14">
                  <c:v>PR downstream Riverdale</c:v>
                </c:pt>
                <c:pt idx="15">
                  <c:v>PR Harrison Road</c:v>
                </c:pt>
                <c:pt idx="16">
                  <c:v>Honeyoey Cr at Riverview</c:v>
                </c:pt>
                <c:pt idx="17">
                  <c:v>Alma Boat Launch</c:v>
                </c:pt>
                <c:pt idx="18">
                  <c:v>2024</c:v>
                </c:pt>
                <c:pt idx="19">
                  <c:v>LJP</c:v>
                </c:pt>
                <c:pt idx="20">
                  <c:v>PR downstream Riverdale</c:v>
                </c:pt>
                <c:pt idx="21">
                  <c:v>PR Harrison Road</c:v>
                </c:pt>
                <c:pt idx="22">
                  <c:v>Honeyoey Cr at Riverview</c:v>
                </c:pt>
                <c:pt idx="23">
                  <c:v>Alma Boat Launch</c:v>
                </c:pt>
              </c:strCache>
            </c:strRef>
          </c:cat>
          <c:val>
            <c:numRef>
              <c:f>Sheet2!$B$44:$B$67</c:f>
              <c:numCache>
                <c:formatCode>General</c:formatCode>
                <c:ptCount val="24"/>
                <c:pt idx="1">
                  <c:v>1578</c:v>
                </c:pt>
                <c:pt idx="3">
                  <c:v>750</c:v>
                </c:pt>
                <c:pt idx="4">
                  <c:v>427</c:v>
                </c:pt>
                <c:pt idx="5">
                  <c:v>1067</c:v>
                </c:pt>
                <c:pt idx="7">
                  <c:v>308</c:v>
                </c:pt>
                <c:pt idx="9">
                  <c:v>168</c:v>
                </c:pt>
                <c:pt idx="10">
                  <c:v>344</c:v>
                </c:pt>
                <c:pt idx="11">
                  <c:v>692</c:v>
                </c:pt>
                <c:pt idx="13">
                  <c:v>500</c:v>
                </c:pt>
                <c:pt idx="14">
                  <c:v>100</c:v>
                </c:pt>
                <c:pt idx="15">
                  <c:v>1078</c:v>
                </c:pt>
                <c:pt idx="16">
                  <c:v>850</c:v>
                </c:pt>
                <c:pt idx="17">
                  <c:v>156</c:v>
                </c:pt>
                <c:pt idx="19">
                  <c:v>338</c:v>
                </c:pt>
                <c:pt idx="20">
                  <c:v>283</c:v>
                </c:pt>
                <c:pt idx="21">
                  <c:v>484</c:v>
                </c:pt>
                <c:pt idx="22">
                  <c:v>250</c:v>
                </c:pt>
                <c:pt idx="23">
                  <c:v>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58-9647-B8BB-9E037BD457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8795232"/>
        <c:axId val="258796944"/>
      </c:barChart>
      <c:catAx>
        <c:axId val="25879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796944"/>
        <c:crosses val="autoZero"/>
        <c:auto val="1"/>
        <c:lblAlgn val="ctr"/>
        <c:lblOffset val="100"/>
        <c:noMultiLvlLbl val="0"/>
      </c:catAx>
      <c:valAx>
        <c:axId val="25879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79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Average</a:t>
            </a:r>
            <a:r>
              <a:rPr lang="en-US" sz="2000" b="1" baseline="0"/>
              <a:t> </a:t>
            </a:r>
            <a:r>
              <a:rPr lang="en-US" sz="2000" b="1"/>
              <a:t>Thermotolerant </a:t>
            </a:r>
            <a:r>
              <a:rPr lang="en-US" sz="2000" b="1" i="1"/>
              <a:t>E. coli</a:t>
            </a:r>
            <a:r>
              <a:rPr lang="en-US" sz="2000" b="1" i="0"/>
              <a:t> Concentrations for Mid-Section Pine River Sites - 2024</a:t>
            </a:r>
            <a:endParaRPr lang="en-US" sz="2000" b="1" i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Sheet2!$B$8</c:f>
              <c:strCache>
                <c:ptCount val="1"/>
                <c:pt idx="0">
                  <c:v>Thermotolerant E. coli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Sheet2!$A$9:$A$13</c:f>
              <c:strCache>
                <c:ptCount val="5"/>
                <c:pt idx="0">
                  <c:v>LJP</c:v>
                </c:pt>
                <c:pt idx="1">
                  <c:v>PR downstream Riverdale</c:v>
                </c:pt>
                <c:pt idx="2">
                  <c:v>PR Harrison Road</c:v>
                </c:pt>
                <c:pt idx="3">
                  <c:v>Honeyoey Cr at Riverview</c:v>
                </c:pt>
                <c:pt idx="4">
                  <c:v>Alma Boat Launch</c:v>
                </c:pt>
              </c:strCache>
            </c:strRef>
          </c:cat>
          <c:val>
            <c:numRef>
              <c:f>Sheet2!$B$9:$B$13</c:f>
              <c:numCache>
                <c:formatCode>General</c:formatCode>
                <c:ptCount val="5"/>
                <c:pt idx="0">
                  <c:v>338</c:v>
                </c:pt>
                <c:pt idx="1">
                  <c:v>283</c:v>
                </c:pt>
                <c:pt idx="2">
                  <c:v>484</c:v>
                </c:pt>
                <c:pt idx="3">
                  <c:v>250</c:v>
                </c:pt>
                <c:pt idx="4">
                  <c:v>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13-4E49-ACB9-1F5A45666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5423679"/>
        <c:axId val="1225425391"/>
      </c:barChart>
      <c:catAx>
        <c:axId val="122542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425391"/>
        <c:crosses val="autoZero"/>
        <c:auto val="1"/>
        <c:lblAlgn val="ctr"/>
        <c:lblOffset val="100"/>
        <c:noMultiLvlLbl val="0"/>
      </c:catAx>
      <c:valAx>
        <c:axId val="1225425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423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Average</a:t>
            </a:r>
            <a:r>
              <a:rPr lang="en-US" sz="2000" b="1" baseline="0"/>
              <a:t> Thermotolerant </a:t>
            </a:r>
            <a:r>
              <a:rPr lang="en-US" sz="2000" b="1" i="1" baseline="0"/>
              <a:t>E. coli </a:t>
            </a:r>
            <a:r>
              <a:rPr lang="en-US" sz="2000" b="1" i="0" baseline="0"/>
              <a:t>Concentrations Downstream of Alma Dam - 2024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Downst!$B$7</c:f>
              <c:strCache>
                <c:ptCount val="1"/>
                <c:pt idx="0">
                  <c:v>Thermotolerant E. coli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Downst!$A$8:$A$11</c:f>
              <c:strCache>
                <c:ptCount val="4"/>
                <c:pt idx="0">
                  <c:v>Sugar Cr at Grafton</c:v>
                </c:pt>
                <c:pt idx="1">
                  <c:v>Sugar Cr at Jefferson</c:v>
                </c:pt>
                <c:pt idx="2">
                  <c:v>Sugar Cr at Madison</c:v>
                </c:pt>
                <c:pt idx="3">
                  <c:v>Horse Creek</c:v>
                </c:pt>
              </c:strCache>
            </c:strRef>
          </c:cat>
          <c:val>
            <c:numRef>
              <c:f>Downst!$B$8:$B$11</c:f>
              <c:numCache>
                <c:formatCode>General</c:formatCode>
                <c:ptCount val="4"/>
                <c:pt idx="0">
                  <c:v>1002</c:v>
                </c:pt>
                <c:pt idx="1">
                  <c:v>919</c:v>
                </c:pt>
                <c:pt idx="2">
                  <c:v>1001</c:v>
                </c:pt>
                <c:pt idx="3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3D-AE4B-91F8-1948981A4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0435104"/>
        <c:axId val="730436816"/>
      </c:barChart>
      <c:catAx>
        <c:axId val="73043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436816"/>
        <c:crosses val="autoZero"/>
        <c:auto val="1"/>
        <c:lblAlgn val="ctr"/>
        <c:lblOffset val="100"/>
        <c:noMultiLvlLbl val="0"/>
      </c:catAx>
      <c:valAx>
        <c:axId val="73043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43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Average Nutrient Concentrations for Sites</a:t>
            </a:r>
            <a:r>
              <a:rPr lang="en-US" sz="2000" b="1" baseline="0"/>
              <a:t> Downstream of Alma Dam – 2021 - 2024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'Down 4 yr'!$C$1</c:f>
              <c:strCache>
                <c:ptCount val="1"/>
                <c:pt idx="0">
                  <c:v>NH3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'Down 4 yr'!$A$2:$B$17</c:f>
              <c:multiLvlStrCache>
                <c:ptCount val="16"/>
                <c:lvl>
                  <c:pt idx="0">
                    <c:v>Sugar Cr at Grafton</c:v>
                  </c:pt>
                  <c:pt idx="1">
                    <c:v>Sugar Cr at Jefferson</c:v>
                  </c:pt>
                  <c:pt idx="2">
                    <c:v>Sugar Cr at Madison</c:v>
                  </c:pt>
                  <c:pt idx="3">
                    <c:v>Horse Creek</c:v>
                  </c:pt>
                  <c:pt idx="4">
                    <c:v>Sugar Cr at Grafton</c:v>
                  </c:pt>
                  <c:pt idx="5">
                    <c:v>Sugar Cr at Jefferson</c:v>
                  </c:pt>
                  <c:pt idx="6">
                    <c:v>Sugar Cr at Madison</c:v>
                  </c:pt>
                  <c:pt idx="7">
                    <c:v>Horse Creek</c:v>
                  </c:pt>
                  <c:pt idx="8">
                    <c:v>Sugar Cr at Grafton</c:v>
                  </c:pt>
                  <c:pt idx="9">
                    <c:v>Sugar Cr at Jefferson</c:v>
                  </c:pt>
                  <c:pt idx="10">
                    <c:v>Sugar Cr at Madison</c:v>
                  </c:pt>
                  <c:pt idx="11">
                    <c:v>Horse Creek</c:v>
                  </c:pt>
                  <c:pt idx="12">
                    <c:v>Sugar Cr at Grafton</c:v>
                  </c:pt>
                  <c:pt idx="13">
                    <c:v>Sugar Cr at Jefferson</c:v>
                  </c:pt>
                  <c:pt idx="14">
                    <c:v>Sugar Cr at Madison</c:v>
                  </c:pt>
                  <c:pt idx="15">
                    <c:v>Horse Creek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  <c:pt idx="8">
                    <c:v>2023</c:v>
                  </c:pt>
                  <c:pt idx="12">
                    <c:v>2024</c:v>
                  </c:pt>
                </c:lvl>
              </c:multiLvlStrCache>
            </c:multiLvlStrRef>
          </c:cat>
          <c:val>
            <c:numRef>
              <c:f>'Down 4 yr'!$C$2:$C$17</c:f>
              <c:numCache>
                <c:formatCode>General</c:formatCode>
                <c:ptCount val="16"/>
                <c:pt idx="0">
                  <c:v>0.09</c:v>
                </c:pt>
                <c:pt idx="1">
                  <c:v>0.1</c:v>
                </c:pt>
                <c:pt idx="2">
                  <c:v>0.01</c:v>
                </c:pt>
                <c:pt idx="3">
                  <c:v>0.09</c:v>
                </c:pt>
                <c:pt idx="6">
                  <c:v>0.03</c:v>
                </c:pt>
                <c:pt idx="7">
                  <c:v>0.09</c:v>
                </c:pt>
                <c:pt idx="9">
                  <c:v>0.19</c:v>
                </c:pt>
                <c:pt idx="10">
                  <c:v>0.11</c:v>
                </c:pt>
                <c:pt idx="11">
                  <c:v>0.22</c:v>
                </c:pt>
                <c:pt idx="12">
                  <c:v>0.28999999999999998</c:v>
                </c:pt>
                <c:pt idx="13">
                  <c:v>0.38</c:v>
                </c:pt>
                <c:pt idx="14">
                  <c:v>0.16</c:v>
                </c:pt>
                <c:pt idx="1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A-9B49-B284-0D0A06E80670}"/>
            </c:ext>
          </c:extLst>
        </c:ser>
        <c:ser>
          <c:idx val="1"/>
          <c:order val="1"/>
          <c:tx>
            <c:strRef>
              <c:f>'Down 4 yr'!$D$1</c:f>
              <c:strCache>
                <c:ptCount val="1"/>
                <c:pt idx="0">
                  <c:v>SRP (mg/L)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'Down 4 yr'!$A$2:$B$17</c:f>
              <c:multiLvlStrCache>
                <c:ptCount val="16"/>
                <c:lvl>
                  <c:pt idx="0">
                    <c:v>Sugar Cr at Grafton</c:v>
                  </c:pt>
                  <c:pt idx="1">
                    <c:v>Sugar Cr at Jefferson</c:v>
                  </c:pt>
                  <c:pt idx="2">
                    <c:v>Sugar Cr at Madison</c:v>
                  </c:pt>
                  <c:pt idx="3">
                    <c:v>Horse Creek</c:v>
                  </c:pt>
                  <c:pt idx="4">
                    <c:v>Sugar Cr at Grafton</c:v>
                  </c:pt>
                  <c:pt idx="5">
                    <c:v>Sugar Cr at Jefferson</c:v>
                  </c:pt>
                  <c:pt idx="6">
                    <c:v>Sugar Cr at Madison</c:v>
                  </c:pt>
                  <c:pt idx="7">
                    <c:v>Horse Creek</c:v>
                  </c:pt>
                  <c:pt idx="8">
                    <c:v>Sugar Cr at Grafton</c:v>
                  </c:pt>
                  <c:pt idx="9">
                    <c:v>Sugar Cr at Jefferson</c:v>
                  </c:pt>
                  <c:pt idx="10">
                    <c:v>Sugar Cr at Madison</c:v>
                  </c:pt>
                  <c:pt idx="11">
                    <c:v>Horse Creek</c:v>
                  </c:pt>
                  <c:pt idx="12">
                    <c:v>Sugar Cr at Grafton</c:v>
                  </c:pt>
                  <c:pt idx="13">
                    <c:v>Sugar Cr at Jefferson</c:v>
                  </c:pt>
                  <c:pt idx="14">
                    <c:v>Sugar Cr at Madison</c:v>
                  </c:pt>
                  <c:pt idx="15">
                    <c:v>Horse Creek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  <c:pt idx="8">
                    <c:v>2023</c:v>
                  </c:pt>
                  <c:pt idx="12">
                    <c:v>2024</c:v>
                  </c:pt>
                </c:lvl>
              </c:multiLvlStrCache>
            </c:multiLvlStrRef>
          </c:cat>
          <c:val>
            <c:numRef>
              <c:f>'Down 4 yr'!$D$2:$D$17</c:f>
              <c:numCache>
                <c:formatCode>General</c:formatCode>
                <c:ptCount val="16"/>
                <c:pt idx="0">
                  <c:v>0.7</c:v>
                </c:pt>
                <c:pt idx="1">
                  <c:v>0.8</c:v>
                </c:pt>
                <c:pt idx="2">
                  <c:v>1.3</c:v>
                </c:pt>
                <c:pt idx="3">
                  <c:v>0.19</c:v>
                </c:pt>
                <c:pt idx="6">
                  <c:v>1</c:v>
                </c:pt>
                <c:pt idx="7">
                  <c:v>0.14000000000000001</c:v>
                </c:pt>
                <c:pt idx="9">
                  <c:v>0.67</c:v>
                </c:pt>
                <c:pt idx="10">
                  <c:v>0.92</c:v>
                </c:pt>
                <c:pt idx="11">
                  <c:v>0.12</c:v>
                </c:pt>
                <c:pt idx="12">
                  <c:v>0.75</c:v>
                </c:pt>
                <c:pt idx="13">
                  <c:v>0.9</c:v>
                </c:pt>
                <c:pt idx="14">
                  <c:v>1.4</c:v>
                </c:pt>
                <c:pt idx="1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8A-9B49-B284-0D0A06E80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1737712"/>
        <c:axId val="731739440"/>
      </c:barChart>
      <c:catAx>
        <c:axId val="73173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739440"/>
        <c:crosses val="autoZero"/>
        <c:auto val="1"/>
        <c:lblAlgn val="ctr"/>
        <c:lblOffset val="100"/>
        <c:noMultiLvlLbl val="0"/>
      </c:catAx>
      <c:valAx>
        <c:axId val="73173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73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Average Thermotolerant </a:t>
            </a:r>
            <a:r>
              <a:rPr lang="en-US" sz="2000" b="1" i="1"/>
              <a:t>E. coli</a:t>
            </a:r>
            <a:r>
              <a:rPr lang="en-US" sz="2000" b="1" i="0"/>
              <a:t> Concentrations for Pine</a:t>
            </a:r>
            <a:r>
              <a:rPr lang="en-US" sz="2000" b="1" i="0" baseline="0"/>
              <a:t> River Sites Downstream of Alma Dam: 2021 - 2024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'Down 4 yr'!$C$20</c:f>
              <c:strCache>
                <c:ptCount val="1"/>
                <c:pt idx="0">
                  <c:v>Thermotolerant E. coli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'Down 4 yr'!$A$21:$B$36</c:f>
              <c:multiLvlStrCache>
                <c:ptCount val="16"/>
                <c:lvl>
                  <c:pt idx="0">
                    <c:v>Sugar Cr at Grafton</c:v>
                  </c:pt>
                  <c:pt idx="1">
                    <c:v>Sugar Cr at Jefferson</c:v>
                  </c:pt>
                  <c:pt idx="2">
                    <c:v>Sugar Cr at Madison</c:v>
                  </c:pt>
                  <c:pt idx="3">
                    <c:v>Horse Creek</c:v>
                  </c:pt>
                  <c:pt idx="4">
                    <c:v>Sugar Cr at Grafton</c:v>
                  </c:pt>
                  <c:pt idx="5">
                    <c:v>Sugar Cr at Jefferson</c:v>
                  </c:pt>
                  <c:pt idx="6">
                    <c:v>Sugar Cr at Madison</c:v>
                  </c:pt>
                  <c:pt idx="7">
                    <c:v>Horse Creek</c:v>
                  </c:pt>
                  <c:pt idx="8">
                    <c:v>Sugar Cr at Grafton</c:v>
                  </c:pt>
                  <c:pt idx="9">
                    <c:v>Sugar Cr at Jefferson</c:v>
                  </c:pt>
                  <c:pt idx="10">
                    <c:v>Sugar Cr at Madison</c:v>
                  </c:pt>
                  <c:pt idx="11">
                    <c:v>Horse Creek</c:v>
                  </c:pt>
                  <c:pt idx="12">
                    <c:v>Sugar Cr at Grafton</c:v>
                  </c:pt>
                  <c:pt idx="13">
                    <c:v>Sugar Cr at Jefferson</c:v>
                  </c:pt>
                  <c:pt idx="14">
                    <c:v>Sugar Cr at Madison</c:v>
                  </c:pt>
                  <c:pt idx="15">
                    <c:v>Horse Creek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  <c:pt idx="8">
                    <c:v>2023</c:v>
                  </c:pt>
                  <c:pt idx="12">
                    <c:v>2024</c:v>
                  </c:pt>
                </c:lvl>
              </c:multiLvlStrCache>
            </c:multiLvlStrRef>
          </c:cat>
          <c:val>
            <c:numRef>
              <c:f>'Down 4 yr'!$C$21:$C$36</c:f>
              <c:numCache>
                <c:formatCode>General</c:formatCode>
                <c:ptCount val="16"/>
                <c:pt idx="3">
                  <c:v>592</c:v>
                </c:pt>
                <c:pt idx="6">
                  <c:v>297</c:v>
                </c:pt>
                <c:pt idx="7">
                  <c:v>280</c:v>
                </c:pt>
                <c:pt idx="10">
                  <c:v>2455</c:v>
                </c:pt>
                <c:pt idx="11">
                  <c:v>834</c:v>
                </c:pt>
                <c:pt idx="12">
                  <c:v>1002</c:v>
                </c:pt>
                <c:pt idx="13">
                  <c:v>919</c:v>
                </c:pt>
                <c:pt idx="14">
                  <c:v>1001</c:v>
                </c:pt>
                <c:pt idx="15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BA-9F43-A36C-D4FF932A4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0543936"/>
        <c:axId val="921029775"/>
      </c:barChart>
      <c:catAx>
        <c:axId val="73054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1029775"/>
        <c:crosses val="autoZero"/>
        <c:auto val="1"/>
        <c:lblAlgn val="ctr"/>
        <c:lblOffset val="100"/>
        <c:noMultiLvlLbl val="0"/>
      </c:catAx>
      <c:valAx>
        <c:axId val="921029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54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Jefferson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Site!$A$31:$B$37</c:f>
              <c:multiLvlStrCache>
                <c:ptCount val="7"/>
                <c:lvl>
                  <c:pt idx="0">
                    <c:v>6/20/24</c:v>
                  </c:pt>
                  <c:pt idx="1">
                    <c:v>6/25/24</c:v>
                  </c:pt>
                  <c:pt idx="2">
                    <c:v>7/12/24</c:v>
                  </c:pt>
                  <c:pt idx="3">
                    <c:v>7/30/24</c:v>
                  </c:pt>
                  <c:pt idx="4">
                    <c:v>8/27/24</c:v>
                  </c:pt>
                  <c:pt idx="5">
                    <c:v>9/24/24</c:v>
                  </c:pt>
                  <c:pt idx="6">
                    <c:v>10/3/24</c:v>
                  </c:pt>
                </c:lvl>
                <c:lvl>
                  <c:pt idx="0">
                    <c:v>Sugar Cr at Jefferson</c:v>
                  </c:pt>
                </c:lvl>
              </c:multiLvlStrCache>
            </c:multiLvlStrRef>
          </c:cat>
          <c:val>
            <c:numRef>
              <c:f>Site!$C$31:$C$37</c:f>
              <c:numCache>
                <c:formatCode>General</c:formatCode>
                <c:ptCount val="7"/>
                <c:pt idx="0">
                  <c:v>300</c:v>
                </c:pt>
                <c:pt idx="1">
                  <c:v>600</c:v>
                </c:pt>
                <c:pt idx="2">
                  <c:v>333.3</c:v>
                </c:pt>
                <c:pt idx="3">
                  <c:v>300</c:v>
                </c:pt>
                <c:pt idx="4">
                  <c:v>700</c:v>
                </c:pt>
                <c:pt idx="5">
                  <c:v>3400</c:v>
                </c:pt>
                <c:pt idx="6">
                  <c:v>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09-6D41-B32D-37DF5FC352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3637039"/>
        <c:axId val="1303638751"/>
      </c:lineChart>
      <c:catAx>
        <c:axId val="1303637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638751"/>
        <c:crosses val="autoZero"/>
        <c:auto val="1"/>
        <c:lblAlgn val="ctr"/>
        <c:lblOffset val="100"/>
        <c:noMultiLvlLbl val="0"/>
      </c:catAx>
      <c:valAx>
        <c:axId val="1303638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637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Grafton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Site!$C$25</c:f>
              <c:strCache>
                <c:ptCount val="1"/>
                <c:pt idx="0">
                  <c:v>Thermotolerant E. coli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Site!$A$26:$B$30</c:f>
              <c:multiLvlStrCache>
                <c:ptCount val="5"/>
                <c:lvl>
                  <c:pt idx="0">
                    <c:v>6/25/24</c:v>
                  </c:pt>
                  <c:pt idx="1">
                    <c:v>7/12/24</c:v>
                  </c:pt>
                  <c:pt idx="2">
                    <c:v>7/30/24</c:v>
                  </c:pt>
                  <c:pt idx="3">
                    <c:v>9/24/24</c:v>
                  </c:pt>
                  <c:pt idx="4">
                    <c:v>10/3/24</c:v>
                  </c:pt>
                </c:lvl>
                <c:lvl>
                  <c:pt idx="0">
                    <c:v>Sugar Cr at Grafton</c:v>
                  </c:pt>
                </c:lvl>
              </c:multiLvlStrCache>
            </c:multiLvlStrRef>
          </c:cat>
          <c:val>
            <c:numRef>
              <c:f>Site!$C$26:$C$30</c:f>
              <c:numCache>
                <c:formatCode>General</c:formatCode>
                <c:ptCount val="5"/>
                <c:pt idx="0">
                  <c:v>300</c:v>
                </c:pt>
                <c:pt idx="1">
                  <c:v>200</c:v>
                </c:pt>
                <c:pt idx="2">
                  <c:v>250</c:v>
                </c:pt>
                <c:pt idx="3">
                  <c:v>2400</c:v>
                </c:pt>
                <c:pt idx="4">
                  <c:v>2133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AA-B347-A0E6-0C3994006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2447856"/>
        <c:axId val="732518752"/>
      </c:lineChart>
      <c:catAx>
        <c:axId val="73244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518752"/>
        <c:crosses val="autoZero"/>
        <c:auto val="1"/>
        <c:lblAlgn val="ctr"/>
        <c:lblOffset val="100"/>
        <c:noMultiLvlLbl val="0"/>
      </c:catAx>
      <c:valAx>
        <c:axId val="73251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44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</cdr:x>
      <cdr:y>0.61458</cdr:y>
    </cdr:from>
    <cdr:to>
      <cdr:x>1</cdr:x>
      <cdr:y>0.61458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622B1EFB-5AE5-8A90-68F1-26901EF1472B}"/>
            </a:ext>
          </a:extLst>
        </cdr:cNvPr>
        <cdr:cNvCxnSpPr/>
      </cdr:nvCxnSpPr>
      <cdr:spPr>
        <a:xfrm xmlns:a="http://schemas.openxmlformats.org/drawingml/2006/main">
          <a:off x="519114" y="4214813"/>
          <a:ext cx="1101566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0.30446</cdr:x>
      <cdr:y>0.35756</cdr:y>
    </cdr:from>
    <cdr:to>
      <cdr:x>0.58364</cdr:x>
      <cdr:y>0.41142</cdr:y>
    </cdr:to>
    <cdr:sp macro="" textlink="">
      <cdr:nvSpPr>
        <cdr:cNvPr id="4" name="TextBox 2">
          <a:extLst xmlns:a="http://schemas.openxmlformats.org/drawingml/2006/main">
            <a:ext uri="{FF2B5EF4-FFF2-40B4-BE49-F238E27FC236}">
              <a16:creationId xmlns:a16="http://schemas.microsoft.com/office/drawing/2014/main" id="{281FCE80-CE10-8A8B-10C1-926550054177}"/>
            </a:ext>
          </a:extLst>
        </cdr:cNvPr>
        <cdr:cNvSpPr txBox="1"/>
      </cdr:nvSpPr>
      <cdr:spPr>
        <a:xfrm xmlns:a="http://schemas.openxmlformats.org/drawingml/2006/main">
          <a:off x="3511828" y="2452171"/>
          <a:ext cx="322036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Direct Human Contact Criteria</a:t>
          </a:r>
        </a:p>
      </cdr:txBody>
    </cdr:sp>
  </cdr:relSizeAnchor>
  <cdr:relSizeAnchor xmlns:cdr="http://schemas.openxmlformats.org/drawingml/2006/chartDrawing">
    <cdr:from>
      <cdr:x>0.40545</cdr:x>
      <cdr:y>0.40417</cdr:y>
    </cdr:from>
    <cdr:to>
      <cdr:x>0.46986</cdr:x>
      <cdr:y>0.60417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38F816C8-3B9B-60C0-1B72-C4EDB5A3030C}"/>
            </a:ext>
          </a:extLst>
        </cdr:cNvPr>
        <cdr:cNvCxnSpPr/>
      </cdr:nvCxnSpPr>
      <cdr:spPr>
        <a:xfrm xmlns:a="http://schemas.openxmlformats.org/drawingml/2006/main" flipH="1">
          <a:off x="4676776" y="2771775"/>
          <a:ext cx="742950" cy="13716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0.91008</cdr:x>
      <cdr:y>0.58305</cdr:y>
    </cdr:from>
    <cdr:to>
      <cdr:x>0.9571</cdr:x>
      <cdr:y>0.71695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23BC0C9B-91AD-A720-3CA3-23A845CDD224}"/>
            </a:ext>
          </a:extLst>
        </cdr:cNvPr>
        <cdr:cNvSpPr/>
      </cdr:nvSpPr>
      <cdr:spPr>
        <a:xfrm xmlns:a="http://schemas.openxmlformats.org/drawingml/2006/main">
          <a:off x="10497519" y="3998563"/>
          <a:ext cx="542441" cy="918274"/>
        </a:xfrm>
        <a:prstGeom xmlns:a="http://schemas.openxmlformats.org/drawingml/2006/main" prst="ellipse">
          <a:avLst/>
        </a:prstGeom>
        <a:solidFill xmlns:a="http://schemas.openxmlformats.org/drawingml/2006/main">
          <a:srgbClr val="C00000">
            <a:alpha val="19145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0.01909</cdr:x>
      <cdr:y>0.50435</cdr:y>
    </cdr:from>
    <cdr:to>
      <cdr:x>1</cdr:x>
      <cdr:y>0.50435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6AC60388-7591-44F4-94B0-FCC86C5EEB61}"/>
            </a:ext>
          </a:extLst>
        </cdr:cNvPr>
        <cdr:cNvCxnSpPr/>
      </cdr:nvCxnSpPr>
      <cdr:spPr>
        <a:xfrm xmlns:a="http://schemas.openxmlformats.org/drawingml/2006/main">
          <a:off x="219076" y="3314700"/>
          <a:ext cx="1125854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0.04363</cdr:x>
      <cdr:y>0.58901</cdr:y>
    </cdr:from>
    <cdr:to>
      <cdr:x>1</cdr:x>
      <cdr:y>0.58901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4EB610B-5488-A8F7-0509-C500E9D741E6}"/>
            </a:ext>
          </a:extLst>
        </cdr:cNvPr>
        <cdr:cNvCxnSpPr/>
      </cdr:nvCxnSpPr>
      <cdr:spPr>
        <a:xfrm xmlns:a="http://schemas.openxmlformats.org/drawingml/2006/main">
          <a:off x="498231" y="3956539"/>
          <a:ext cx="1092004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0.0601</cdr:x>
      <cdr:y>0.77608</cdr:y>
    </cdr:from>
    <cdr:to>
      <cdr:x>1</cdr:x>
      <cdr:y>0.77608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AE37ED9-A7E3-FA76-596D-6E50C19A8010}"/>
            </a:ext>
          </a:extLst>
        </cdr:cNvPr>
        <cdr:cNvCxnSpPr/>
      </cdr:nvCxnSpPr>
      <cdr:spPr>
        <a:xfrm xmlns:a="http://schemas.openxmlformats.org/drawingml/2006/main">
          <a:off x="715506" y="5102817"/>
          <a:ext cx="11189775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6249-E298-2E69-5968-980FE9E2F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90FAE-A3E6-5984-AD5A-D4076835E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2A4A6-F945-448C-1168-BAE916CF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909A7-30CC-9F11-7D40-43C1F3CC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67F4-39C1-8471-F092-7267FD54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6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9CBC-4E27-8D57-8861-C8870CAB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18B60-CE3B-457B-434F-59E21C9B1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CDA56-8E46-B094-95F0-EA0411310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196F4-69C9-B9BD-F3E2-9365E873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C6E8C-83B0-D62E-63FE-0734DC7E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4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67946-A5FD-8CE4-CCA7-4C2F9DEE2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62A13-622E-2173-140B-806F70F16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94924-CF5E-54D9-8218-61CA9D34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F9073-BFA2-AE34-E3F6-1D9A40F9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CA6BE-BB2C-C3F8-71AC-BDF44084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B1A6-90F4-E0CD-F359-A1A93004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30E3A-3D0A-31BB-1E8F-8EE9EB447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A31AA-2B02-37B0-7C0F-DBAB9CF1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E3BA2-6944-D188-C2A3-6341D60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71E6A-FA5B-6895-02A2-2E5D11F5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E7E9-DE73-D7BB-2258-2EB3E84FC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BCB9B-FC58-E559-ECE6-FD4650B09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46B0-6653-8984-327D-32B30502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AF99-3791-201F-532F-9937CEB6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626E2-A792-BE49-41B0-F8E7FFFE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4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166F-966F-EBF2-5D5B-FEB66C3F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15BF4-BFE8-448D-D447-0D314E0A9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43639-0126-9F81-29D2-739E946E4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0E539-C953-AA33-8803-604224BC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595A3-541F-0EAD-FCF3-4B581B83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37A5B-4525-CA6A-2F00-C515884E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2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6429-E5D4-9E7F-85CB-878C4366F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CEDA3-D30C-157A-6CD2-DBD32E07F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1EF97-548A-A3C7-75BF-110D7B416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06573-D922-89F3-CBAF-F0DDE0066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8EC56-A30A-223B-09C1-FC4AA81F5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B94E49-106F-101D-744D-95DADB39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4E55B0-C135-B841-1108-D4CD73DBD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26A3D-06B8-BFD2-CC2A-D01EFC1E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2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591A-080A-F949-C34B-4AEFBADAE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0ACDC-99AC-3180-BA3A-F7816148F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626AA-543E-6863-2F50-A38722F8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1B88E-216C-13AE-A452-FB124891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3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18A34-5BC0-D6C3-3D1C-58A4320F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1C02E1-D532-DD3A-2618-0549810B0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645A8-92E1-C58F-B3CC-7CC625CA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9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6871E-B69A-B7D1-60F6-6C8F3E98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99E96-4DB8-C83E-A4F5-22B15D0B7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5F7B2-C069-FC61-B22D-50A460565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81F14-87A5-4F79-DBB4-5153D76A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098FE-DAB3-A2B4-FF76-7F73F1F6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98EC7-E5A9-6ABE-DEA1-913FB09C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0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3D0F-F532-A25A-E5EB-B2F421DBC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73DB00-F8AD-0CE9-E510-26F30B9B5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02A62-6B32-92DB-C8EA-73D7B5410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9FD0B-894B-389F-BCE4-4DE23A23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0CAC5-2B5C-3D4C-737B-D2A03760C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95F86-F035-0191-BB71-384D4072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6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9BC95-FB21-6F57-D8A9-6D725EA9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76C8B-8C84-2688-64B0-8546B4F39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6679B-C336-C0B7-0207-B8B0457B4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DEA6CB-6962-F24D-B383-941979B5689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636F2-F37E-29F8-BC9E-AC826F006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BCF68-DE04-C5C5-D493-E1E974088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568D1D-314F-8449-915E-AAA299DEC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5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39317-83FC-1FCB-389E-EEA18DE3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06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/>
              <a:t>Update on Pine River Watershed: Headwaters to St. Louis Dam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F7AEA-3EEB-852B-A773-7C22B0DA0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402305" cy="2876253"/>
          </a:xfrm>
        </p:spPr>
        <p:txBody>
          <a:bodyPr>
            <a:normAutofit/>
          </a:bodyPr>
          <a:lstStyle/>
          <a:p>
            <a:r>
              <a:rPr lang="en-US" sz="2800"/>
              <a:t>Healthy Pine River Group</a:t>
            </a:r>
          </a:p>
          <a:p>
            <a:r>
              <a:rPr lang="en-US" sz="2800"/>
              <a:t>October 10, 2024</a:t>
            </a:r>
            <a:endParaRPr lang="en-US"/>
          </a:p>
          <a:p>
            <a:r>
              <a:rPr lang="en-US"/>
              <a:t>Olivia Ayers, Murray </a:t>
            </a:r>
            <a:r>
              <a:rPr lang="en-US" err="1"/>
              <a:t>Borrello</a:t>
            </a:r>
            <a:endParaRPr lang="en-US"/>
          </a:p>
          <a:p>
            <a:r>
              <a:rPr lang="en-US"/>
              <a:t>Alma College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3004CD-177A-A7D2-CFF8-C01B8CF93E42}"/>
              </a:ext>
            </a:extLst>
          </p:cNvPr>
          <p:cNvCxnSpPr/>
          <p:nvPr/>
        </p:nvCxnSpPr>
        <p:spPr>
          <a:xfrm>
            <a:off x="135874" y="3307814"/>
            <a:ext cx="119202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CDE62-BD10-74AA-B796-A8E1872DA18C}"/>
              </a:ext>
            </a:extLst>
          </p:cNvPr>
          <p:cNvCxnSpPr/>
          <p:nvPr/>
        </p:nvCxnSpPr>
        <p:spPr>
          <a:xfrm>
            <a:off x="3952068" y="4633993"/>
            <a:ext cx="44015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90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blue and white bars&#10;&#10;Description automatically generated">
            <a:extLst>
              <a:ext uri="{FF2B5EF4-FFF2-40B4-BE49-F238E27FC236}">
                <a16:creationId xmlns:a16="http://schemas.microsoft.com/office/drawing/2014/main" id="{66A3D217-D11B-C1A0-7092-A623D4E01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11" y="312787"/>
            <a:ext cx="9220371" cy="623242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D7B0152-6B1B-173A-384A-5ACC7DE6430B}"/>
              </a:ext>
            </a:extLst>
          </p:cNvPr>
          <p:cNvCxnSpPr/>
          <p:nvPr/>
        </p:nvCxnSpPr>
        <p:spPr>
          <a:xfrm flipV="1">
            <a:off x="1976474" y="2740247"/>
            <a:ext cx="7240772" cy="24808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A165F0-14D8-940B-A634-3514852995AD}"/>
              </a:ext>
            </a:extLst>
          </p:cNvPr>
          <p:cNvSpPr txBox="1"/>
          <p:nvPr/>
        </p:nvSpPr>
        <p:spPr>
          <a:xfrm>
            <a:off x="3183669" y="1556487"/>
            <a:ext cx="41549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Limit for Direct Human Contact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7B3F73-61F7-517E-3E90-FA3C3614A0C8}"/>
              </a:ext>
            </a:extLst>
          </p:cNvPr>
          <p:cNvCxnSpPr/>
          <p:nvPr/>
        </p:nvCxnSpPr>
        <p:spPr>
          <a:xfrm>
            <a:off x="5327945" y="1845782"/>
            <a:ext cx="335517" cy="878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35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F0E4-C7CF-3E62-8656-2E8DC396E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/>
              <a:t>How We Divided Up the Watershed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18F87-8420-1EDE-38BF-E8422A10A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Headwaters Sites</a:t>
            </a:r>
          </a:p>
          <a:p>
            <a:pPr lvl="1"/>
            <a:r>
              <a:rPr lang="en-US"/>
              <a:t>Above Lumberjack Park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Mid-Section / Main Trunk</a:t>
            </a:r>
          </a:p>
          <a:p>
            <a:pPr lvl="1"/>
            <a:r>
              <a:rPr lang="en-US"/>
              <a:t>From Lumberjack Park to Alma Dam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Downstream Sites</a:t>
            </a:r>
          </a:p>
          <a:p>
            <a:pPr lvl="1"/>
            <a:r>
              <a:rPr lang="en-US"/>
              <a:t>Downstream of Alma Dam to St. Louis Dam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764EFB-A11E-9520-79D6-1ADBFF14B7E9}"/>
              </a:ext>
            </a:extLst>
          </p:cNvPr>
          <p:cNvCxnSpPr/>
          <p:nvPr/>
        </p:nvCxnSpPr>
        <p:spPr>
          <a:xfrm>
            <a:off x="0" y="11127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5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DD02-2BEB-D04C-0698-6D3462CC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8638"/>
            <a:ext cx="10515600" cy="1325563"/>
          </a:xfrm>
        </p:spPr>
        <p:txBody>
          <a:bodyPr/>
          <a:lstStyle/>
          <a:p>
            <a:pPr algn="ctr"/>
            <a:r>
              <a:rPr lang="en-US"/>
              <a:t>Status of the Headwaters</a:t>
            </a:r>
          </a:p>
        </p:txBody>
      </p:sp>
    </p:spTree>
    <p:extLst>
      <p:ext uri="{BB962C8B-B14F-4D97-AF65-F5344CB8AC3E}">
        <p14:creationId xmlns:p14="http://schemas.microsoft.com/office/powerpoint/2010/main" val="265251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CE045EC-E7D3-D00D-EBE7-69BA75352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56015" cy="6594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82930B-43DE-26FA-2702-8EB132B5F98D}"/>
              </a:ext>
            </a:extLst>
          </p:cNvPr>
          <p:cNvSpPr txBox="1"/>
          <p:nvPr/>
        </p:nvSpPr>
        <p:spPr>
          <a:xfrm>
            <a:off x="3265404" y="42400"/>
            <a:ext cx="40641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/>
              <a:t>Headwaters Sampling Sites: 2024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9585E89C-3097-A121-D74A-129BE3E88077}"/>
              </a:ext>
            </a:extLst>
          </p:cNvPr>
          <p:cNvSpPr/>
          <p:nvPr/>
        </p:nvSpPr>
        <p:spPr>
          <a:xfrm>
            <a:off x="5458691" y="3879273"/>
            <a:ext cx="471055" cy="41563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9D490B03-933F-A067-6D2B-845B7506A9B5}"/>
              </a:ext>
            </a:extLst>
          </p:cNvPr>
          <p:cNvSpPr/>
          <p:nvPr/>
        </p:nvSpPr>
        <p:spPr>
          <a:xfrm>
            <a:off x="4849091" y="4488873"/>
            <a:ext cx="471055" cy="41563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2B9516-C2BE-E3F2-E779-DA651230624C}"/>
              </a:ext>
            </a:extLst>
          </p:cNvPr>
          <p:cNvCxnSpPr/>
          <p:nvPr/>
        </p:nvCxnSpPr>
        <p:spPr>
          <a:xfrm>
            <a:off x="5084618" y="152400"/>
            <a:ext cx="1995055" cy="146858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BBA2FB-6199-1F68-3DF4-2155662D7B8D}"/>
              </a:ext>
            </a:extLst>
          </p:cNvPr>
          <p:cNvCxnSpPr/>
          <p:nvPr/>
        </p:nvCxnSpPr>
        <p:spPr>
          <a:xfrm flipH="1">
            <a:off x="6788727" y="1676400"/>
            <a:ext cx="304800" cy="112221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2833DF-59CB-F937-9C0E-20051F4D172A}"/>
              </a:ext>
            </a:extLst>
          </p:cNvPr>
          <p:cNvCxnSpPr/>
          <p:nvPr/>
        </p:nvCxnSpPr>
        <p:spPr>
          <a:xfrm>
            <a:off x="6816436" y="2812473"/>
            <a:ext cx="3103419" cy="14824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D8F0CF-FB08-9F7D-64F2-45926A6556B5}"/>
              </a:ext>
            </a:extLst>
          </p:cNvPr>
          <p:cNvCxnSpPr/>
          <p:nvPr/>
        </p:nvCxnSpPr>
        <p:spPr>
          <a:xfrm flipV="1">
            <a:off x="9919855" y="2452255"/>
            <a:ext cx="2236159" cy="184265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ED2EC2-5590-EAC2-4659-64E23FD56645}"/>
              </a:ext>
            </a:extLst>
          </p:cNvPr>
          <p:cNvSpPr txBox="1"/>
          <p:nvPr/>
        </p:nvSpPr>
        <p:spPr>
          <a:xfrm>
            <a:off x="8728364" y="1036905"/>
            <a:ext cx="28626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Chippewa River Watershed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027FDD-0B95-5FC7-6F0A-4DD086646BE0}"/>
              </a:ext>
            </a:extLst>
          </p:cNvPr>
          <p:cNvSpPr txBox="1"/>
          <p:nvPr/>
        </p:nvSpPr>
        <p:spPr>
          <a:xfrm>
            <a:off x="978816" y="4904509"/>
            <a:ext cx="2286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Pine River Watershed</a:t>
            </a:r>
          </a:p>
        </p:txBody>
      </p:sp>
    </p:spTree>
    <p:extLst>
      <p:ext uri="{BB962C8B-B14F-4D97-AF65-F5344CB8AC3E}">
        <p14:creationId xmlns:p14="http://schemas.microsoft.com/office/powerpoint/2010/main" val="4171733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A0B22-B099-EAEF-4CED-17E4B21CE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3D5C035-0A83-F14E-5989-1A7CAAF29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365308"/>
              </p:ext>
            </p:extLst>
          </p:nvPr>
        </p:nvGraphicFramePr>
        <p:xfrm>
          <a:off x="961596" y="1338749"/>
          <a:ext cx="10274139" cy="5523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7BE116C-7128-0B41-BED6-A4E6B866FB71}"/>
              </a:ext>
            </a:extLst>
          </p:cNvPr>
          <p:cNvSpPr txBox="1"/>
          <p:nvPr/>
        </p:nvSpPr>
        <p:spPr>
          <a:xfrm rot="5550863">
            <a:off x="179882" y="331282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Mg/L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7C60FE-1780-FDDD-1A21-52A9E5632B2D}"/>
              </a:ext>
            </a:extLst>
          </p:cNvPr>
          <p:cNvSpPr/>
          <p:nvPr/>
        </p:nvSpPr>
        <p:spPr>
          <a:xfrm>
            <a:off x="1666643" y="2519631"/>
            <a:ext cx="1499017" cy="3507698"/>
          </a:xfrm>
          <a:prstGeom prst="ellipse">
            <a:avLst/>
          </a:prstGeom>
          <a:solidFill>
            <a:srgbClr val="C000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65E9A4-6894-0767-2B97-F51B4E2102CE}"/>
              </a:ext>
            </a:extLst>
          </p:cNvPr>
          <p:cNvSpPr/>
          <p:nvPr/>
        </p:nvSpPr>
        <p:spPr>
          <a:xfrm>
            <a:off x="4856576" y="2704982"/>
            <a:ext cx="1499017" cy="3507698"/>
          </a:xfrm>
          <a:prstGeom prst="ellipse">
            <a:avLst/>
          </a:prstGeom>
          <a:solidFill>
            <a:srgbClr val="C000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822D13-8170-D9D3-31CF-27FC96B3C1E7}"/>
              </a:ext>
            </a:extLst>
          </p:cNvPr>
          <p:cNvSpPr/>
          <p:nvPr/>
        </p:nvSpPr>
        <p:spPr>
          <a:xfrm>
            <a:off x="8069434" y="4005649"/>
            <a:ext cx="1346618" cy="1877518"/>
          </a:xfrm>
          <a:prstGeom prst="ellipse">
            <a:avLst/>
          </a:prstGeom>
          <a:solidFill>
            <a:srgbClr val="C000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41CF4-C89B-0A55-7CDD-4A6D4724B8CE}"/>
              </a:ext>
            </a:extLst>
          </p:cNvPr>
          <p:cNvSpPr txBox="1"/>
          <p:nvPr/>
        </p:nvSpPr>
        <p:spPr>
          <a:xfrm>
            <a:off x="318967" y="373197"/>
            <a:ext cx="11461363" cy="11449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b="1"/>
              <a:t>Blanchard Rd. Site has gotten cleaner – perhaps as a result of the Peacock CAFO closing?</a:t>
            </a:r>
            <a:endParaRPr lang="en-US" b="1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59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F8FECDB-86D0-B5FB-1192-974222DFA1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322491"/>
              </p:ext>
            </p:extLst>
          </p:nvPr>
        </p:nvGraphicFramePr>
        <p:xfrm>
          <a:off x="935896" y="1173891"/>
          <a:ext cx="10686278" cy="568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2FD61E-6BE7-FDDC-34CC-96569DA43336}"/>
              </a:ext>
            </a:extLst>
          </p:cNvPr>
          <p:cNvSpPr txBox="1"/>
          <p:nvPr/>
        </p:nvSpPr>
        <p:spPr>
          <a:xfrm rot="5400000">
            <a:off x="57536" y="3057525"/>
            <a:ext cx="138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CFU/100mL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3DCC2F-123E-A21D-2552-7766EAE04F69}"/>
              </a:ext>
            </a:extLst>
          </p:cNvPr>
          <p:cNvCxnSpPr/>
          <p:nvPr/>
        </p:nvCxnSpPr>
        <p:spPr>
          <a:xfrm>
            <a:off x="564117" y="4414838"/>
            <a:ext cx="114802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6CCEB2-C395-CBE2-3A88-88455803864E}"/>
              </a:ext>
            </a:extLst>
          </p:cNvPr>
          <p:cNvSpPr txBox="1"/>
          <p:nvPr/>
        </p:nvSpPr>
        <p:spPr>
          <a:xfrm>
            <a:off x="6304240" y="3244334"/>
            <a:ext cx="322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Direct Human Contact Criteria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E584C6-E60A-F1BA-2196-78D1D5CF80E6}"/>
              </a:ext>
            </a:extLst>
          </p:cNvPr>
          <p:cNvCxnSpPr/>
          <p:nvPr/>
        </p:nvCxnSpPr>
        <p:spPr>
          <a:xfrm>
            <a:off x="8558213" y="3529013"/>
            <a:ext cx="914400" cy="885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DF9E06-F009-D631-7603-9DE00D41F064}"/>
              </a:ext>
            </a:extLst>
          </p:cNvPr>
          <p:cNvSpPr txBox="1"/>
          <p:nvPr/>
        </p:nvSpPr>
        <p:spPr>
          <a:xfrm>
            <a:off x="208355" y="218749"/>
            <a:ext cx="11777877" cy="954107"/>
          </a:xfrm>
          <a:prstGeom prst="rect">
            <a:avLst/>
          </a:prstGeom>
          <a:noFill/>
          <a:effectLst>
            <a:outerShdw blurRad="63500" dist="381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/>
              <a:t>Thatcher Creek site needs to be monitored more often as it may be increasing in Thermotolerant </a:t>
            </a:r>
            <a:r>
              <a:rPr lang="en-US" sz="2800" b="1" i="1"/>
              <a:t>E. coli.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941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0A400-A476-F887-AE8F-FE32F307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4395"/>
            <a:ext cx="10515600" cy="1325563"/>
          </a:xfrm>
        </p:spPr>
        <p:txBody>
          <a:bodyPr/>
          <a:lstStyle/>
          <a:p>
            <a:pPr algn="ctr"/>
            <a:r>
              <a:rPr lang="en-US"/>
              <a:t>Status of the Mid-Section Sites </a:t>
            </a:r>
          </a:p>
        </p:txBody>
      </p:sp>
    </p:spTree>
    <p:extLst>
      <p:ext uri="{BB962C8B-B14F-4D97-AF65-F5344CB8AC3E}">
        <p14:creationId xmlns:p14="http://schemas.microsoft.com/office/powerpoint/2010/main" val="4288047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421EF182-7120-2ABF-CB43-D8A4D830C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5" y="0"/>
            <a:ext cx="11893593" cy="6457950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23353189-2FBB-285F-64A7-7492C62BBA08}"/>
              </a:ext>
            </a:extLst>
          </p:cNvPr>
          <p:cNvSpPr/>
          <p:nvPr/>
        </p:nvSpPr>
        <p:spPr>
          <a:xfrm>
            <a:off x="1486766" y="192232"/>
            <a:ext cx="471055" cy="41563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461A9BDE-B098-651F-CDF1-AADFEE01B0F9}"/>
              </a:ext>
            </a:extLst>
          </p:cNvPr>
          <p:cNvSpPr/>
          <p:nvPr/>
        </p:nvSpPr>
        <p:spPr>
          <a:xfrm>
            <a:off x="1615353" y="2521960"/>
            <a:ext cx="471055" cy="41563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57F0B937-ADE5-9B21-9D72-AE5C8685600E}"/>
              </a:ext>
            </a:extLst>
          </p:cNvPr>
          <p:cNvSpPr/>
          <p:nvPr/>
        </p:nvSpPr>
        <p:spPr>
          <a:xfrm>
            <a:off x="6590382" y="2813339"/>
            <a:ext cx="471055" cy="41563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01744229-1969-A482-5E3E-6DC23014B7AC}"/>
              </a:ext>
            </a:extLst>
          </p:cNvPr>
          <p:cNvSpPr/>
          <p:nvPr/>
        </p:nvSpPr>
        <p:spPr>
          <a:xfrm>
            <a:off x="7701828" y="2729778"/>
            <a:ext cx="471055" cy="41563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1A12E26C-E3D7-F098-4734-425DC3E535B1}"/>
              </a:ext>
            </a:extLst>
          </p:cNvPr>
          <p:cNvSpPr/>
          <p:nvPr/>
        </p:nvSpPr>
        <p:spPr>
          <a:xfrm>
            <a:off x="6825909" y="3979286"/>
            <a:ext cx="471055" cy="41563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C43E66-2577-9BCB-7094-D849C7321D8E}"/>
              </a:ext>
            </a:extLst>
          </p:cNvPr>
          <p:cNvSpPr txBox="1"/>
          <p:nvPr/>
        </p:nvSpPr>
        <p:spPr>
          <a:xfrm>
            <a:off x="3138616" y="4394922"/>
            <a:ext cx="32220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Sampling Sites for Mid-Section</a:t>
            </a:r>
          </a:p>
        </p:txBody>
      </p:sp>
    </p:spTree>
    <p:extLst>
      <p:ext uri="{BB962C8B-B14F-4D97-AF65-F5344CB8AC3E}">
        <p14:creationId xmlns:p14="http://schemas.microsoft.com/office/powerpoint/2010/main" val="3145397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E4A52-5A3E-2ACE-F706-0E69F0FCB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56AB76-4153-CD9F-9994-1140EF085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22" y="1275063"/>
            <a:ext cx="9982457" cy="5584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E567D-C844-0748-D4BD-40D27DAB8961}"/>
              </a:ext>
            </a:extLst>
          </p:cNvPr>
          <p:cNvSpPr txBox="1"/>
          <p:nvPr/>
        </p:nvSpPr>
        <p:spPr>
          <a:xfrm>
            <a:off x="1001181" y="293413"/>
            <a:ext cx="10179302" cy="8148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600" b="1" err="1"/>
              <a:t>Honeyoey</a:t>
            </a:r>
            <a:r>
              <a:rPr lang="en-US" sz="2600" b="1"/>
              <a:t> Creek appears to be improving – possibly because the source is moving to another outlet.</a:t>
            </a:r>
            <a:r>
              <a:rPr lang="en-US" sz="2200" b="1"/>
              <a:t>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87915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86C4F-80D0-7BFC-A9D3-B240AFB23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76DC1BE-38BD-A4D1-F478-C39E88983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406960"/>
              </p:ext>
            </p:extLst>
          </p:nvPr>
        </p:nvGraphicFramePr>
        <p:xfrm>
          <a:off x="380999" y="0"/>
          <a:ext cx="1153477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417649-4CA9-4908-8CC3-AE376DABA906}"/>
              </a:ext>
            </a:extLst>
          </p:cNvPr>
          <p:cNvCxnSpPr/>
          <p:nvPr/>
        </p:nvCxnSpPr>
        <p:spPr>
          <a:xfrm flipV="1">
            <a:off x="1580827" y="5191932"/>
            <a:ext cx="1565329" cy="1518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565FE2-0861-774E-9A3F-A13B007F4C48}"/>
              </a:ext>
            </a:extLst>
          </p:cNvPr>
          <p:cNvCxnSpPr/>
          <p:nvPr/>
        </p:nvCxnSpPr>
        <p:spPr>
          <a:xfrm flipV="1">
            <a:off x="4277532" y="5207431"/>
            <a:ext cx="1518834" cy="14878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84EB3-9CEE-B0AC-0251-A4E760734597}"/>
              </a:ext>
            </a:extLst>
          </p:cNvPr>
          <p:cNvCxnSpPr/>
          <p:nvPr/>
        </p:nvCxnSpPr>
        <p:spPr>
          <a:xfrm flipV="1">
            <a:off x="6958739" y="5191932"/>
            <a:ext cx="1534332" cy="1518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43A163-B7E5-F3C8-F69B-69B6FADC7C61}"/>
              </a:ext>
            </a:extLst>
          </p:cNvPr>
          <p:cNvCxnSpPr/>
          <p:nvPr/>
        </p:nvCxnSpPr>
        <p:spPr>
          <a:xfrm flipV="1">
            <a:off x="9624447" y="5191932"/>
            <a:ext cx="1534333" cy="1518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23BC0C9B-91AD-A720-3CA3-23A845CDD224}"/>
              </a:ext>
            </a:extLst>
          </p:cNvPr>
          <p:cNvSpPr/>
          <p:nvPr/>
        </p:nvSpPr>
        <p:spPr>
          <a:xfrm>
            <a:off x="2898183" y="3564610"/>
            <a:ext cx="418454" cy="1487837"/>
          </a:xfrm>
          <a:prstGeom prst="ellipse">
            <a:avLst/>
          </a:prstGeom>
          <a:solidFill>
            <a:srgbClr val="C00000">
              <a:alpha val="1914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4E36D3-C51B-36F0-7274-6B025BA9375E}"/>
              </a:ext>
            </a:extLst>
          </p:cNvPr>
          <p:cNvSpPr/>
          <p:nvPr/>
        </p:nvSpPr>
        <p:spPr>
          <a:xfrm>
            <a:off x="5587139" y="3556862"/>
            <a:ext cx="418454" cy="1487837"/>
          </a:xfrm>
          <a:prstGeom prst="ellipse">
            <a:avLst/>
          </a:prstGeom>
          <a:solidFill>
            <a:srgbClr val="C00000">
              <a:alpha val="1914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EEAA0B-9095-7AEA-2A2A-4DB81B55D2D3}"/>
              </a:ext>
            </a:extLst>
          </p:cNvPr>
          <p:cNvSpPr/>
          <p:nvPr/>
        </p:nvSpPr>
        <p:spPr>
          <a:xfrm>
            <a:off x="8152108" y="2554637"/>
            <a:ext cx="542441" cy="2490061"/>
          </a:xfrm>
          <a:prstGeom prst="ellipse">
            <a:avLst/>
          </a:prstGeom>
          <a:solidFill>
            <a:srgbClr val="C00000">
              <a:alpha val="1914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FBB69-5ECA-9871-C882-493851A1E431}"/>
              </a:ext>
            </a:extLst>
          </p:cNvPr>
          <p:cNvSpPr txBox="1"/>
          <p:nvPr/>
        </p:nvSpPr>
        <p:spPr>
          <a:xfrm rot="16200000">
            <a:off x="-61993" y="303540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Mg/L</a:t>
            </a:r>
          </a:p>
        </p:txBody>
      </p:sp>
    </p:spTree>
    <p:extLst>
      <p:ext uri="{BB962C8B-B14F-4D97-AF65-F5344CB8AC3E}">
        <p14:creationId xmlns:p14="http://schemas.microsoft.com/office/powerpoint/2010/main" val="35672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8F32-52D7-0F12-51B8-A6C32076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951228"/>
          </a:xfrm>
        </p:spPr>
        <p:txBody>
          <a:bodyPr/>
          <a:lstStyle/>
          <a:p>
            <a:r>
              <a:rPr lang="en-US"/>
              <a:t>First: THANKS!!!!!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E176-C207-2D5E-D176-EE4B4BD3D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8" y="1545021"/>
            <a:ext cx="8055996" cy="4343432"/>
          </a:xfrm>
        </p:spPr>
        <p:txBody>
          <a:bodyPr/>
          <a:lstStyle/>
          <a:p>
            <a:r>
              <a:rPr lang="en-US"/>
              <a:t>This season’s work was funded by:</a:t>
            </a:r>
          </a:p>
          <a:p>
            <a:pPr lvl="1"/>
            <a:r>
              <a:rPr lang="en-US"/>
              <a:t>HPR: $7500</a:t>
            </a:r>
          </a:p>
          <a:p>
            <a:pPr lvl="1"/>
            <a:r>
              <a:rPr lang="en-US"/>
              <a:t>Small Grants from AC Donors: $2300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What did we do with the money?</a:t>
            </a:r>
          </a:p>
          <a:p>
            <a:pPr lvl="1"/>
            <a:r>
              <a:rPr lang="en-US"/>
              <a:t>Olivia’s salary</a:t>
            </a:r>
          </a:p>
          <a:p>
            <a:pPr lvl="1"/>
            <a:r>
              <a:rPr lang="en-US"/>
              <a:t>Media and </a:t>
            </a:r>
            <a:r>
              <a:rPr lang="en-US" i="1"/>
              <a:t>E. coli </a:t>
            </a:r>
            <a:r>
              <a:rPr lang="en-US"/>
              <a:t>kits</a:t>
            </a:r>
          </a:p>
          <a:p>
            <a:pPr lvl="1"/>
            <a:r>
              <a:rPr lang="en-US"/>
              <a:t>Reagents for running nitrogen and phosphorus testing</a:t>
            </a:r>
          </a:p>
          <a:p>
            <a:pPr lvl="1"/>
            <a:r>
              <a:rPr lang="en-US"/>
              <a:t>Gloves and other incidental necessities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EDA5B2-51BC-93E7-B7A3-508B0A05268A}"/>
              </a:ext>
            </a:extLst>
          </p:cNvPr>
          <p:cNvCxnSpPr/>
          <p:nvPr/>
        </p:nvCxnSpPr>
        <p:spPr>
          <a:xfrm>
            <a:off x="0" y="96948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ports Car Classifications: What Is A Hypercar?">
            <a:extLst>
              <a:ext uri="{FF2B5EF4-FFF2-40B4-BE49-F238E27FC236}">
                <a16:creationId xmlns:a16="http://schemas.microsoft.com/office/drawing/2014/main" id="{B5E6C5A3-149A-B402-BFEE-46E7BFE3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071" y="1265860"/>
            <a:ext cx="4149775" cy="27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168998-2B0D-C406-F53E-BAB9E2D9F113}"/>
              </a:ext>
            </a:extLst>
          </p:cNvPr>
          <p:cNvSpPr txBox="1"/>
          <p:nvPr/>
        </p:nvSpPr>
        <p:spPr>
          <a:xfrm>
            <a:off x="8296222" y="4034327"/>
            <a:ext cx="37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thought this would make a great “field car.” But decided not to buy it!</a:t>
            </a:r>
          </a:p>
        </p:txBody>
      </p:sp>
    </p:spTree>
    <p:extLst>
      <p:ext uri="{BB962C8B-B14F-4D97-AF65-F5344CB8AC3E}">
        <p14:creationId xmlns:p14="http://schemas.microsoft.com/office/powerpoint/2010/main" val="482057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B01A7-E3F0-5808-EF98-EBB05758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11" y="1429781"/>
            <a:ext cx="9820275" cy="5429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2341F-9C64-6E18-56BB-ABB99DDA1E67}"/>
              </a:ext>
            </a:extLst>
          </p:cNvPr>
          <p:cNvSpPr txBox="1"/>
          <p:nvPr/>
        </p:nvSpPr>
        <p:spPr>
          <a:xfrm>
            <a:off x="177419" y="113204"/>
            <a:ext cx="11857772" cy="108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600" b="1"/>
              <a:t>Compared with most other sites, Riverdale  does not appear to have a significant impact on Pine River water quality  </a:t>
            </a:r>
            <a:endParaRPr lang="en-US" b="1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42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4FEBBBA-C725-16E4-20EE-86CE990A26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5176676"/>
              </p:ext>
            </p:extLst>
          </p:nvPr>
        </p:nvGraphicFramePr>
        <p:xfrm>
          <a:off x="538162" y="114300"/>
          <a:ext cx="11477625" cy="657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81FCE80-CE10-8A8B-10C1-926550054177}"/>
              </a:ext>
            </a:extLst>
          </p:cNvPr>
          <p:cNvSpPr txBox="1"/>
          <p:nvPr/>
        </p:nvSpPr>
        <p:spPr>
          <a:xfrm>
            <a:off x="2503765" y="2587109"/>
            <a:ext cx="322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Direct Human Contact Criteria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5F21E5-1F49-4227-3CD3-7AB9081090CC}"/>
              </a:ext>
            </a:extLst>
          </p:cNvPr>
          <p:cNvCxnSpPr/>
          <p:nvPr/>
        </p:nvCxnSpPr>
        <p:spPr>
          <a:xfrm flipH="1">
            <a:off x="3378143" y="2927866"/>
            <a:ext cx="1471612" cy="400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557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BEE7-DFF8-A34F-6B4E-682375AF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4395"/>
            <a:ext cx="10515600" cy="1325563"/>
          </a:xfrm>
        </p:spPr>
        <p:txBody>
          <a:bodyPr/>
          <a:lstStyle/>
          <a:p>
            <a:pPr algn="ctr"/>
            <a:r>
              <a:rPr lang="en-US"/>
              <a:t>Status of Downstream Sites </a:t>
            </a:r>
          </a:p>
        </p:txBody>
      </p:sp>
    </p:spTree>
    <p:extLst>
      <p:ext uri="{BB962C8B-B14F-4D97-AF65-F5344CB8AC3E}">
        <p14:creationId xmlns:p14="http://schemas.microsoft.com/office/powerpoint/2010/main" val="38699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F52A477F-CB2C-FEE1-017B-B0FE0AE25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 b="-605"/>
          <a:stretch/>
        </p:blipFill>
        <p:spPr>
          <a:xfrm>
            <a:off x="573438" y="0"/>
            <a:ext cx="11628196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E2F7404-797A-A625-E521-CC72B27B1CC9}"/>
              </a:ext>
            </a:extLst>
          </p:cNvPr>
          <p:cNvSpPr/>
          <p:nvPr/>
        </p:nvSpPr>
        <p:spPr>
          <a:xfrm>
            <a:off x="4290095" y="199714"/>
            <a:ext cx="260992" cy="20747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11D54247-8C9F-3207-947F-58CBBF6BDD4B}"/>
              </a:ext>
            </a:extLst>
          </p:cNvPr>
          <p:cNvSpPr/>
          <p:nvPr/>
        </p:nvSpPr>
        <p:spPr>
          <a:xfrm>
            <a:off x="4683002" y="303453"/>
            <a:ext cx="260992" cy="20747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1B55BA1C-C5F3-895B-681F-AE7EA8756628}"/>
              </a:ext>
            </a:extLst>
          </p:cNvPr>
          <p:cNvSpPr/>
          <p:nvPr/>
        </p:nvSpPr>
        <p:spPr>
          <a:xfrm>
            <a:off x="4813498" y="1935645"/>
            <a:ext cx="260992" cy="20747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8675A4F6-BD5E-61FC-76C9-D7D9AEB8CBF6}"/>
              </a:ext>
            </a:extLst>
          </p:cNvPr>
          <p:cNvSpPr/>
          <p:nvPr/>
        </p:nvSpPr>
        <p:spPr>
          <a:xfrm>
            <a:off x="6726115" y="4850295"/>
            <a:ext cx="260992" cy="20747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78EE8-ED12-BF88-7800-102811664042}"/>
              </a:ext>
            </a:extLst>
          </p:cNvPr>
          <p:cNvSpPr txBox="1"/>
          <p:nvPr/>
        </p:nvSpPr>
        <p:spPr>
          <a:xfrm>
            <a:off x="6544235" y="1308847"/>
            <a:ext cx="2982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Downstream Sampling Sites</a:t>
            </a:r>
          </a:p>
        </p:txBody>
      </p:sp>
    </p:spTree>
    <p:extLst>
      <p:ext uri="{BB962C8B-B14F-4D97-AF65-F5344CB8AC3E}">
        <p14:creationId xmlns:p14="http://schemas.microsoft.com/office/powerpoint/2010/main" val="2506022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0DC83-2F26-D953-C40C-A7368088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3" y="799970"/>
            <a:ext cx="10971513" cy="60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90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0D96A76-E0E9-EDC3-E6EC-88EBF95D8A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245532"/>
              </p:ext>
            </p:extLst>
          </p:nvPr>
        </p:nvGraphicFramePr>
        <p:xfrm>
          <a:off x="644769" y="158260"/>
          <a:ext cx="11330354" cy="6523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B50703-C546-124F-59E2-F32D2BB9C6D9}"/>
              </a:ext>
            </a:extLst>
          </p:cNvPr>
          <p:cNvSpPr txBox="1"/>
          <p:nvPr/>
        </p:nvSpPr>
        <p:spPr>
          <a:xfrm rot="16200000">
            <a:off x="-231144" y="3235540"/>
            <a:ext cx="138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CFU/100mL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0B1046-8D11-603E-69B2-153E4D9E7B93}"/>
              </a:ext>
            </a:extLst>
          </p:cNvPr>
          <p:cNvCxnSpPr/>
          <p:nvPr/>
        </p:nvCxnSpPr>
        <p:spPr>
          <a:xfrm>
            <a:off x="896815" y="4906108"/>
            <a:ext cx="110783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285230D-585F-764E-99FC-662A93F700A6}"/>
              </a:ext>
            </a:extLst>
          </p:cNvPr>
          <p:cNvSpPr txBox="1"/>
          <p:nvPr/>
        </p:nvSpPr>
        <p:spPr>
          <a:xfrm>
            <a:off x="8381945" y="3420206"/>
            <a:ext cx="329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Limit for Direct Human Contact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056888-E8E9-0A33-5001-5A5B0B2065FD}"/>
              </a:ext>
            </a:extLst>
          </p:cNvPr>
          <p:cNvCxnSpPr/>
          <p:nvPr/>
        </p:nvCxnSpPr>
        <p:spPr>
          <a:xfrm flipH="1">
            <a:off x="8950569" y="3727938"/>
            <a:ext cx="351693" cy="11781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904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5BD3A4F0-B918-996A-6379-32B4B9502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72" y="2658"/>
            <a:ext cx="11675656" cy="68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25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80F0A78-778E-E482-59E9-B9B4653BB9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113808"/>
              </p:ext>
            </p:extLst>
          </p:nvPr>
        </p:nvGraphicFramePr>
        <p:xfrm>
          <a:off x="269632" y="0"/>
          <a:ext cx="11793414" cy="6664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475DF5E-DC6B-E0C3-0590-9B68FA59BA58}"/>
              </a:ext>
            </a:extLst>
          </p:cNvPr>
          <p:cNvSpPr txBox="1"/>
          <p:nvPr/>
        </p:nvSpPr>
        <p:spPr>
          <a:xfrm rot="16200000">
            <a:off x="-152125" y="3165203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Mg/L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FA43D8-2AA0-74DC-9B6D-958275388420}"/>
              </a:ext>
            </a:extLst>
          </p:cNvPr>
          <p:cNvCxnSpPr/>
          <p:nvPr/>
        </p:nvCxnSpPr>
        <p:spPr>
          <a:xfrm>
            <a:off x="1160585" y="3833446"/>
            <a:ext cx="10761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AD8452-103A-CECA-7B5D-5BCAA62C8EE8}"/>
              </a:ext>
            </a:extLst>
          </p:cNvPr>
          <p:cNvSpPr txBox="1"/>
          <p:nvPr/>
        </p:nvSpPr>
        <p:spPr>
          <a:xfrm>
            <a:off x="6327529" y="1195754"/>
            <a:ext cx="37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Nutrient Levels for Healthy Streams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F2DDDB-40A7-F6BD-8097-26AE08384B0E}"/>
              </a:ext>
            </a:extLst>
          </p:cNvPr>
          <p:cNvCxnSpPr/>
          <p:nvPr/>
        </p:nvCxnSpPr>
        <p:spPr>
          <a:xfrm flipH="1">
            <a:off x="6787662" y="1477108"/>
            <a:ext cx="263769" cy="2209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830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9ADAF39-54C5-3803-EF4D-36E8DADCEC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453551"/>
              </p:ext>
            </p:extLst>
          </p:nvPr>
        </p:nvGraphicFramePr>
        <p:xfrm>
          <a:off x="627184" y="-1"/>
          <a:ext cx="11418277" cy="671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5E7736-54EB-344B-0503-1DC82A5B5F51}"/>
              </a:ext>
            </a:extLst>
          </p:cNvPr>
          <p:cNvSpPr txBox="1"/>
          <p:nvPr/>
        </p:nvSpPr>
        <p:spPr>
          <a:xfrm>
            <a:off x="3815861" y="2743200"/>
            <a:ext cx="329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Limit for Direct Human Contact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A98083-FEAC-1603-87AE-265F78178E73}"/>
              </a:ext>
            </a:extLst>
          </p:cNvPr>
          <p:cNvCxnSpPr/>
          <p:nvPr/>
        </p:nvCxnSpPr>
        <p:spPr>
          <a:xfrm flipH="1">
            <a:off x="4009292" y="3024554"/>
            <a:ext cx="773723" cy="8792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75F0E6-AB61-359E-79E3-CE9F3A7B7DD9}"/>
              </a:ext>
            </a:extLst>
          </p:cNvPr>
          <p:cNvSpPr txBox="1"/>
          <p:nvPr/>
        </p:nvSpPr>
        <p:spPr>
          <a:xfrm rot="16200000">
            <a:off x="-248729" y="3279503"/>
            <a:ext cx="138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CFU/100mL</a:t>
            </a:r>
          </a:p>
        </p:txBody>
      </p:sp>
    </p:spTree>
    <p:extLst>
      <p:ext uri="{BB962C8B-B14F-4D97-AF65-F5344CB8AC3E}">
        <p14:creationId xmlns:p14="http://schemas.microsoft.com/office/powerpoint/2010/main" val="2037473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864BD8C-8C79-0D17-6042-15B220F4B8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235069"/>
              </p:ext>
            </p:extLst>
          </p:nvPr>
        </p:nvGraphicFramePr>
        <p:xfrm>
          <a:off x="359492" y="3098905"/>
          <a:ext cx="5109534" cy="357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C36ABF-E86B-A1DE-A334-70465C1420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3043811"/>
              </p:ext>
            </p:extLst>
          </p:nvPr>
        </p:nvGraphicFramePr>
        <p:xfrm>
          <a:off x="2799907" y="-104"/>
          <a:ext cx="5777023" cy="3079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AAEE90-A8F7-600B-6678-EB9230267804}"/>
              </a:ext>
            </a:extLst>
          </p:cNvPr>
          <p:cNvCxnSpPr/>
          <p:nvPr/>
        </p:nvCxnSpPr>
        <p:spPr>
          <a:xfrm flipV="1">
            <a:off x="3195743" y="2333118"/>
            <a:ext cx="5210996" cy="236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ADD76E-3F32-0AC6-6244-729A16789418}"/>
              </a:ext>
            </a:extLst>
          </p:cNvPr>
          <p:cNvCxnSpPr>
            <a:cxnSpLocks/>
          </p:cNvCxnSpPr>
          <p:nvPr/>
        </p:nvCxnSpPr>
        <p:spPr>
          <a:xfrm flipV="1">
            <a:off x="590766" y="5971815"/>
            <a:ext cx="5210996" cy="236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aph with a line&#10;&#10;Description automatically generated">
            <a:extLst>
              <a:ext uri="{FF2B5EF4-FFF2-40B4-BE49-F238E27FC236}">
                <a16:creationId xmlns:a16="http://schemas.microsoft.com/office/drawing/2014/main" id="{90B35B09-671B-AC0C-86B6-B34B9E7D3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894" y="3266409"/>
            <a:ext cx="5358958" cy="32432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83F438-5A18-04A8-0158-67E4852B8E28}"/>
              </a:ext>
            </a:extLst>
          </p:cNvPr>
          <p:cNvCxnSpPr>
            <a:cxnSpLocks/>
          </p:cNvCxnSpPr>
          <p:nvPr/>
        </p:nvCxnSpPr>
        <p:spPr>
          <a:xfrm flipV="1">
            <a:off x="6462301" y="5587861"/>
            <a:ext cx="5210996" cy="236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06409BA-7D8F-12FB-1A19-B89EA8511255}"/>
              </a:ext>
            </a:extLst>
          </p:cNvPr>
          <p:cNvSpPr txBox="1"/>
          <p:nvPr/>
        </p:nvSpPr>
        <p:spPr>
          <a:xfrm>
            <a:off x="8789390" y="44140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/>
              <a:t>E. coli</a:t>
            </a:r>
            <a:r>
              <a:rPr lang="en-US"/>
              <a:t> Concentrations for Summer, 2024 – Sugar Creek Sites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319158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915A-A690-0A78-6632-F9741FC6A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/>
              <a:t>Goals for 2024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437FF-A315-316F-E233-30457C797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06" y="1343818"/>
            <a:ext cx="11023294" cy="4833145"/>
          </a:xfrm>
        </p:spPr>
        <p:txBody>
          <a:bodyPr/>
          <a:lstStyle/>
          <a:p>
            <a:r>
              <a:rPr lang="en-US"/>
              <a:t>Continue to monitor watershed: </a:t>
            </a:r>
          </a:p>
          <a:p>
            <a:pPr lvl="1"/>
            <a:r>
              <a:rPr lang="en-US"/>
              <a:t>upstream (headwaters), main trunk, and downstream of Alma Dam</a:t>
            </a:r>
          </a:p>
          <a:p>
            <a:r>
              <a:rPr lang="en-US"/>
              <a:t>Continue to sample downstream to assess potential algal bloom sources in St. Louis</a:t>
            </a:r>
          </a:p>
          <a:p>
            <a:r>
              <a:rPr lang="en-US"/>
              <a:t>Put together historical data:</a:t>
            </a:r>
          </a:p>
          <a:p>
            <a:pPr lvl="1"/>
            <a:r>
              <a:rPr lang="en-US"/>
              <a:t>Compare how the river is now with 4 years ago</a:t>
            </a:r>
          </a:p>
          <a:p>
            <a:pPr lvl="1"/>
            <a:r>
              <a:rPr lang="en-US"/>
              <a:t>Do a 20-year compilation of what’s happened in the watershed</a:t>
            </a:r>
          </a:p>
          <a:p>
            <a:r>
              <a:rPr lang="en-US"/>
              <a:t>Identify potential sites that exhibit impacts after manure application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E85BC9-DD23-9FD9-EC30-8A38AF9A1B54}"/>
              </a:ext>
            </a:extLst>
          </p:cNvPr>
          <p:cNvCxnSpPr/>
          <p:nvPr/>
        </p:nvCxnSpPr>
        <p:spPr>
          <a:xfrm>
            <a:off x="0" y="116778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4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8AA7E-592A-9D23-E145-ACC1F09E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31" y="997"/>
            <a:ext cx="11797044" cy="65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8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3273-6154-FDB1-A559-E92DA75C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87" y="25526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Case of Rook Drain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38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25B4D99F-D10F-E97C-70C1-812D0394C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48"/>
            <a:ext cx="12192000" cy="6794904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80E5B915-B774-7C64-BBE0-A9D9273269BD}"/>
              </a:ext>
            </a:extLst>
          </p:cNvPr>
          <p:cNvSpPr/>
          <p:nvPr/>
        </p:nvSpPr>
        <p:spPr>
          <a:xfrm>
            <a:off x="9954681" y="1306956"/>
            <a:ext cx="380215" cy="33308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37097BF-9E74-E5C1-087B-5CD9577FF96E}"/>
              </a:ext>
            </a:extLst>
          </p:cNvPr>
          <p:cNvSpPr/>
          <p:nvPr/>
        </p:nvSpPr>
        <p:spPr>
          <a:xfrm>
            <a:off x="10465537" y="1142404"/>
            <a:ext cx="380215" cy="33308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2B2C88C-6CEC-1D29-A267-E8B0FC464680}"/>
              </a:ext>
            </a:extLst>
          </p:cNvPr>
          <p:cNvSpPr/>
          <p:nvPr/>
        </p:nvSpPr>
        <p:spPr>
          <a:xfrm>
            <a:off x="9844939" y="3431260"/>
            <a:ext cx="380215" cy="33308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7B72B-8B57-E953-412E-3096A156B181}"/>
              </a:ext>
            </a:extLst>
          </p:cNvPr>
          <p:cNvSpPr txBox="1"/>
          <p:nvPr/>
        </p:nvSpPr>
        <p:spPr>
          <a:xfrm>
            <a:off x="10333182" y="3683000"/>
            <a:ext cx="11152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Lincoln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9B0E3-77A7-5C41-9509-DEC3D1E317AE}"/>
              </a:ext>
            </a:extLst>
          </p:cNvPr>
          <p:cNvSpPr txBox="1"/>
          <p:nvPr/>
        </p:nvSpPr>
        <p:spPr>
          <a:xfrm>
            <a:off x="10737272" y="773546"/>
            <a:ext cx="11845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Jackson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C8D1C-F558-C1CB-8D5D-73AC62ADC32C}"/>
              </a:ext>
            </a:extLst>
          </p:cNvPr>
          <p:cNvSpPr txBox="1"/>
          <p:nvPr/>
        </p:nvSpPr>
        <p:spPr>
          <a:xfrm>
            <a:off x="8537863" y="1639454"/>
            <a:ext cx="1496291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West Feeder</a:t>
            </a:r>
          </a:p>
        </p:txBody>
      </p:sp>
    </p:spTree>
    <p:extLst>
      <p:ext uri="{BB962C8B-B14F-4D97-AF65-F5344CB8AC3E}">
        <p14:creationId xmlns:p14="http://schemas.microsoft.com/office/powerpoint/2010/main" val="1715117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ED57BE2-7CD8-4D46-F10C-DCF3B9AD1BAC}"/>
              </a:ext>
            </a:extLst>
          </p:cNvPr>
          <p:cNvGraphicFramePr>
            <a:graphicFrameLocks/>
          </p:cNvGraphicFramePr>
          <p:nvPr/>
        </p:nvGraphicFramePr>
        <p:xfrm>
          <a:off x="238986" y="0"/>
          <a:ext cx="11772200" cy="672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CF1554-4429-B079-BD78-11A7D364678F}"/>
              </a:ext>
            </a:extLst>
          </p:cNvPr>
          <p:cNvCxnSpPr/>
          <p:nvPr/>
        </p:nvCxnSpPr>
        <p:spPr>
          <a:xfrm>
            <a:off x="805912" y="5129939"/>
            <a:ext cx="110192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B401C8-1CB0-DBF2-8C8F-2FBE43AA2B48}"/>
              </a:ext>
            </a:extLst>
          </p:cNvPr>
          <p:cNvSpPr txBox="1"/>
          <p:nvPr/>
        </p:nvSpPr>
        <p:spPr>
          <a:xfrm>
            <a:off x="7377194" y="3936570"/>
            <a:ext cx="369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Concentrations for healthy streams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5B6A2C-0D6A-53A8-8838-905BE8D945E8}"/>
              </a:ext>
            </a:extLst>
          </p:cNvPr>
          <p:cNvCxnSpPr/>
          <p:nvPr/>
        </p:nvCxnSpPr>
        <p:spPr>
          <a:xfrm>
            <a:off x="7997125" y="4262034"/>
            <a:ext cx="170482" cy="867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039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909EDBF-D59C-1C60-B2A5-2D35ED16A0EE}"/>
              </a:ext>
            </a:extLst>
          </p:cNvPr>
          <p:cNvGraphicFramePr>
            <a:graphicFrameLocks/>
          </p:cNvGraphicFramePr>
          <p:nvPr/>
        </p:nvGraphicFramePr>
        <p:xfrm>
          <a:off x="152399" y="151108"/>
          <a:ext cx="11905281" cy="657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3498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23454-DEFF-1C2C-3B34-94F03842E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1196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9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2264-3DD5-C0D0-0AAE-91CED56F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" y="1443"/>
            <a:ext cx="10515600" cy="1325563"/>
          </a:xfrm>
        </p:spPr>
        <p:txBody>
          <a:bodyPr/>
          <a:lstStyle/>
          <a:p>
            <a:r>
              <a:rPr lang="en-US" dirty="0"/>
              <a:t>Coming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7B53A-0A0A-5E68-D97C-F77B3FA54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Twenty year analysis of the watershed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Focus on "hot spots" and risks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Hazard Mitigation and Planning for the County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Implications for Dam Removal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F52AB85-1406-F304-4358-54992F667ADE}"/>
              </a:ext>
            </a:extLst>
          </p:cNvPr>
          <p:cNvCxnSpPr/>
          <p:nvPr/>
        </p:nvCxnSpPr>
        <p:spPr>
          <a:xfrm flipV="1">
            <a:off x="10391" y="1034473"/>
            <a:ext cx="12165445" cy="4387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57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ED39-F029-0A6A-DC3B-2E76F147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378" y="2767633"/>
            <a:ext cx="10515600" cy="1325563"/>
          </a:xfrm>
        </p:spPr>
        <p:txBody>
          <a:bodyPr/>
          <a:lstStyle/>
          <a:p>
            <a:pPr algn="ctr"/>
            <a:r>
              <a:rPr lang="en-US"/>
              <a:t>Before Results: Some Pleasantries…</a:t>
            </a:r>
          </a:p>
        </p:txBody>
      </p:sp>
    </p:spTree>
    <p:extLst>
      <p:ext uri="{BB962C8B-B14F-4D97-AF65-F5344CB8AC3E}">
        <p14:creationId xmlns:p14="http://schemas.microsoft.com/office/powerpoint/2010/main" val="154156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wamp&#10;&#10;Description automatically generated">
            <a:extLst>
              <a:ext uri="{FF2B5EF4-FFF2-40B4-BE49-F238E27FC236}">
                <a16:creationId xmlns:a16="http://schemas.microsoft.com/office/drawing/2014/main" id="{84E1E750-DF33-31AF-B174-2EA9DEEC6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2286000"/>
            <a:ext cx="6096000" cy="4572000"/>
          </a:xfrm>
          <a:prstGeom prst="rect">
            <a:avLst/>
          </a:prstGeom>
        </p:spPr>
      </p:pic>
      <p:pic>
        <p:nvPicPr>
          <p:cNvPr id="7" name="Picture 6" descr="A body of water with trees and blue sky&#10;&#10;Description automatically generated">
            <a:extLst>
              <a:ext uri="{FF2B5EF4-FFF2-40B4-BE49-F238E27FC236}">
                <a16:creationId xmlns:a16="http://schemas.microsoft.com/office/drawing/2014/main" id="{AAA4B835-61D1-FA9F-D1DB-6DB98B180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3697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9D9A66-BD0A-A85A-6ADC-BE1CFC102EC3}"/>
              </a:ext>
            </a:extLst>
          </p:cNvPr>
          <p:cNvSpPr txBox="1"/>
          <p:nvPr/>
        </p:nvSpPr>
        <p:spPr>
          <a:xfrm>
            <a:off x="142875" y="4471988"/>
            <a:ext cx="541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Pictures of the second manure dump, mid-May,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0DC42-3D76-9236-0379-275B38EE42E2}"/>
              </a:ext>
            </a:extLst>
          </p:cNvPr>
          <p:cNvSpPr txBox="1"/>
          <p:nvPr/>
        </p:nvSpPr>
        <p:spPr>
          <a:xfrm>
            <a:off x="7058025" y="485776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Taken from Gary’s House on Riverview</a:t>
            </a:r>
          </a:p>
        </p:txBody>
      </p:sp>
    </p:spTree>
    <p:extLst>
      <p:ext uri="{BB962C8B-B14F-4D97-AF65-F5344CB8AC3E}">
        <p14:creationId xmlns:p14="http://schemas.microsoft.com/office/powerpoint/2010/main" val="1468458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with a rock over it&#10;&#10;Description automatically generated with medium confidence">
            <a:extLst>
              <a:ext uri="{FF2B5EF4-FFF2-40B4-BE49-F238E27FC236}">
                <a16:creationId xmlns:a16="http://schemas.microsoft.com/office/drawing/2014/main" id="{6198660B-F746-F78E-0D31-AD38540BF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88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65E223-92DC-CDE8-5CCD-BD2450BCA101}"/>
              </a:ext>
            </a:extLst>
          </p:cNvPr>
          <p:cNvSpPr txBox="1"/>
          <p:nvPr/>
        </p:nvSpPr>
        <p:spPr>
          <a:xfrm>
            <a:off x="6773121" y="1957387"/>
            <a:ext cx="4808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Some “interesting” outflow at Sugar Creek</a:t>
            </a:r>
          </a:p>
        </p:txBody>
      </p:sp>
    </p:spTree>
    <p:extLst>
      <p:ext uri="{BB962C8B-B14F-4D97-AF65-F5344CB8AC3E}">
        <p14:creationId xmlns:p14="http://schemas.microsoft.com/office/powerpoint/2010/main" val="145760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89733FB-FF62-2E88-2016-C4A90B596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175" y="0"/>
            <a:ext cx="7686675" cy="6846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30947-6299-E4AC-966D-451CBA15C400}"/>
              </a:ext>
            </a:extLst>
          </p:cNvPr>
          <p:cNvSpPr txBox="1"/>
          <p:nvPr/>
        </p:nvSpPr>
        <p:spPr>
          <a:xfrm>
            <a:off x="6286500" y="2357437"/>
            <a:ext cx="1737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Chippewa River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1DA5C-CECB-482E-E627-ACC03869789D}"/>
              </a:ext>
            </a:extLst>
          </p:cNvPr>
          <p:cNvSpPr txBox="1"/>
          <p:nvPr/>
        </p:nvSpPr>
        <p:spPr>
          <a:xfrm>
            <a:off x="3505600" y="3054069"/>
            <a:ext cx="11618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Pine River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91BAB7-69C7-14AE-7925-0253923CC5DD}"/>
              </a:ext>
            </a:extLst>
          </p:cNvPr>
          <p:cNvCxnSpPr>
            <a:cxnSpLocks/>
          </p:cNvCxnSpPr>
          <p:nvPr/>
        </p:nvCxnSpPr>
        <p:spPr>
          <a:xfrm>
            <a:off x="4520620" y="3423401"/>
            <a:ext cx="722892" cy="5485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6C1DE0-EED3-CDCA-EFA5-05873F1E7574}"/>
              </a:ext>
            </a:extLst>
          </p:cNvPr>
          <p:cNvCxnSpPr/>
          <p:nvPr/>
        </p:nvCxnSpPr>
        <p:spPr>
          <a:xfrm flipH="1">
            <a:off x="5772150" y="2726769"/>
            <a:ext cx="1000732" cy="1145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864DB2-7263-4E5D-ECAA-3B6E99B97C61}"/>
              </a:ext>
            </a:extLst>
          </p:cNvPr>
          <p:cNvSpPr txBox="1"/>
          <p:nvPr/>
        </p:nvSpPr>
        <p:spPr>
          <a:xfrm>
            <a:off x="8024412" y="343334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Pine River Watershed is part of the Saginaw River Drainage Basin</a:t>
            </a:r>
          </a:p>
        </p:txBody>
      </p:sp>
    </p:spTree>
    <p:extLst>
      <p:ext uri="{BB962C8B-B14F-4D97-AF65-F5344CB8AC3E}">
        <p14:creationId xmlns:p14="http://schemas.microsoft.com/office/powerpoint/2010/main" val="4192936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FDB2-B128-75E9-94F7-8EC14EA4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17" y="2923324"/>
            <a:ext cx="10515600" cy="1325563"/>
          </a:xfrm>
        </p:spPr>
        <p:txBody>
          <a:bodyPr/>
          <a:lstStyle/>
          <a:p>
            <a:pPr algn="ctr"/>
            <a:r>
              <a:rPr lang="en-US"/>
              <a:t>Quick Summary of 2024 Findings</a:t>
            </a:r>
          </a:p>
        </p:txBody>
      </p:sp>
    </p:spTree>
    <p:extLst>
      <p:ext uri="{BB962C8B-B14F-4D97-AF65-F5344CB8AC3E}">
        <p14:creationId xmlns:p14="http://schemas.microsoft.com/office/powerpoint/2010/main" val="321600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CB6F8-009E-277B-6255-300B7497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11" y="438545"/>
            <a:ext cx="11526220" cy="6419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E5BAC-1D9A-D34A-7444-7BC8B360B775}"/>
              </a:ext>
            </a:extLst>
          </p:cNvPr>
          <p:cNvSpPr txBox="1"/>
          <p:nvPr/>
        </p:nvSpPr>
        <p:spPr>
          <a:xfrm>
            <a:off x="1770688" y="-2646"/>
            <a:ext cx="864749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/>
              <a:t>Overview of Summer 2024 Data </a:t>
            </a: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CBB382-BBED-B999-AA1F-120FF350F266}"/>
              </a:ext>
            </a:extLst>
          </p:cNvPr>
          <p:cNvCxnSpPr/>
          <p:nvPr/>
        </p:nvCxnSpPr>
        <p:spPr>
          <a:xfrm flipV="1">
            <a:off x="2409541" y="3409238"/>
            <a:ext cx="9449937" cy="46629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ECC298-4435-F8B0-DCC9-71FCE9209E06}"/>
              </a:ext>
            </a:extLst>
          </p:cNvPr>
          <p:cNvSpPr txBox="1"/>
          <p:nvPr/>
        </p:nvSpPr>
        <p:spPr>
          <a:xfrm>
            <a:off x="2308746" y="1796954"/>
            <a:ext cx="39260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Concentrations of Nutrients for Healthy Streams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4F2D5E-073B-8BBB-2079-0BEE6621448A}"/>
              </a:ext>
            </a:extLst>
          </p:cNvPr>
          <p:cNvCxnSpPr/>
          <p:nvPr/>
        </p:nvCxnSpPr>
        <p:spPr>
          <a:xfrm flipH="1">
            <a:off x="2546303" y="2115260"/>
            <a:ext cx="188794" cy="12669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C8AC98-C408-AC2C-AC46-85894A65EF4E}"/>
              </a:ext>
            </a:extLst>
          </p:cNvPr>
          <p:cNvSpPr txBox="1"/>
          <p:nvPr/>
        </p:nvSpPr>
        <p:spPr>
          <a:xfrm>
            <a:off x="6096000" y="921223"/>
            <a:ext cx="52623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These concentrations exceed 100 times healthy stream concentrations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5F6A450C-62EA-DDB3-6C10-9AFB9317123F}"/>
              </a:ext>
            </a:extLst>
          </p:cNvPr>
          <p:cNvSpPr/>
          <p:nvPr/>
        </p:nvSpPr>
        <p:spPr>
          <a:xfrm>
            <a:off x="8245522" y="1336343"/>
            <a:ext cx="180833" cy="1467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D66F689D-B107-10FA-4707-09488AF161D0}"/>
              </a:ext>
            </a:extLst>
          </p:cNvPr>
          <p:cNvSpPr/>
          <p:nvPr/>
        </p:nvSpPr>
        <p:spPr>
          <a:xfrm>
            <a:off x="8632209" y="1336342"/>
            <a:ext cx="180833" cy="1467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547FEAD7-43AC-617A-5503-3751991F4C92}"/>
              </a:ext>
            </a:extLst>
          </p:cNvPr>
          <p:cNvSpPr/>
          <p:nvPr/>
        </p:nvSpPr>
        <p:spPr>
          <a:xfrm>
            <a:off x="7847462" y="1336342"/>
            <a:ext cx="180833" cy="1467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E7661FDC-A324-765D-D867-920EFB3F9B9F}"/>
              </a:ext>
            </a:extLst>
          </p:cNvPr>
          <p:cNvSpPr/>
          <p:nvPr/>
        </p:nvSpPr>
        <p:spPr>
          <a:xfrm>
            <a:off x="6670343" y="1336342"/>
            <a:ext cx="180833" cy="1467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9541F78-30DD-41D3-DA85-26CFBC837277}"/>
              </a:ext>
            </a:extLst>
          </p:cNvPr>
          <p:cNvSpPr/>
          <p:nvPr/>
        </p:nvSpPr>
        <p:spPr>
          <a:xfrm>
            <a:off x="10503088" y="1336342"/>
            <a:ext cx="180833" cy="1467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CDD0D5E9-356B-B7CB-F8BA-891E682AFC6B}"/>
              </a:ext>
            </a:extLst>
          </p:cNvPr>
          <p:cNvSpPr/>
          <p:nvPr/>
        </p:nvSpPr>
        <p:spPr>
          <a:xfrm>
            <a:off x="10935267" y="966715"/>
            <a:ext cx="180833" cy="14671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D6863C-F873-054C-7B1B-2BC762CB6830}"/>
              </a:ext>
            </a:extLst>
          </p:cNvPr>
          <p:cNvSpPr txBox="1"/>
          <p:nvPr/>
        </p:nvSpPr>
        <p:spPr>
          <a:xfrm rot="-5400000">
            <a:off x="1290287" y="2004080"/>
            <a:ext cx="9576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mg/L</a:t>
            </a:r>
          </a:p>
        </p:txBody>
      </p:sp>
    </p:spTree>
    <p:extLst>
      <p:ext uri="{BB962C8B-B14F-4D97-AF65-F5344CB8AC3E}">
        <p14:creationId xmlns:p14="http://schemas.microsoft.com/office/powerpoint/2010/main" val="3056081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605</Words>
  <Application>Microsoft Macintosh PowerPoint</Application>
  <PresentationFormat>Widescreen</PresentationFormat>
  <Paragraphs>93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Aptos</vt:lpstr>
      <vt:lpstr>Aptos Display</vt:lpstr>
      <vt:lpstr>Arial</vt:lpstr>
      <vt:lpstr>Courier New</vt:lpstr>
      <vt:lpstr>Office Theme</vt:lpstr>
      <vt:lpstr>Update on Pine River Watershed: Headwaters to St. Louis Dam</vt:lpstr>
      <vt:lpstr>First: THANKS!!!!!</vt:lpstr>
      <vt:lpstr>Goals for 2024 Season</vt:lpstr>
      <vt:lpstr>Before Results: Some Pleasantries…</vt:lpstr>
      <vt:lpstr>PowerPoint Presentation</vt:lpstr>
      <vt:lpstr>PowerPoint Presentation</vt:lpstr>
      <vt:lpstr>PowerPoint Presentation</vt:lpstr>
      <vt:lpstr>Quick Summary of 2024 Findings</vt:lpstr>
      <vt:lpstr>PowerPoint Presentation</vt:lpstr>
      <vt:lpstr>PowerPoint Presentation</vt:lpstr>
      <vt:lpstr>How We Divided Up the Watershed</vt:lpstr>
      <vt:lpstr>Status of the Headwaters</vt:lpstr>
      <vt:lpstr>PowerPoint Presentation</vt:lpstr>
      <vt:lpstr>PowerPoint Presentation</vt:lpstr>
      <vt:lpstr>PowerPoint Presentation</vt:lpstr>
      <vt:lpstr>Status of the Mid-Section Sites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of Downstream Sites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Case of Rook Drain</vt:lpstr>
      <vt:lpstr>PowerPoint Presentation</vt:lpstr>
      <vt:lpstr>PowerPoint Presentation</vt:lpstr>
      <vt:lpstr>PowerPoint Presentation</vt:lpstr>
      <vt:lpstr>PowerPoint Presentation</vt:lpstr>
      <vt:lpstr>Coming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Murray Borrello</dc:creator>
  <cp:lastModifiedBy>Murray Borrello</cp:lastModifiedBy>
  <cp:revision>156</cp:revision>
  <dcterms:created xsi:type="dcterms:W3CDTF">2024-10-08T16:29:43Z</dcterms:created>
  <dcterms:modified xsi:type="dcterms:W3CDTF">2024-10-16T15:34:11Z</dcterms:modified>
</cp:coreProperties>
</file>