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58" r:id="rId4"/>
    <p:sldId id="262" r:id="rId5"/>
    <p:sldId id="261" r:id="rId6"/>
    <p:sldId id="259" r:id="rId7"/>
    <p:sldId id="308" r:id="rId8"/>
    <p:sldId id="310" r:id="rId9"/>
    <p:sldId id="312" r:id="rId10"/>
    <p:sldId id="260" r:id="rId11"/>
    <p:sldId id="274" r:id="rId12"/>
    <p:sldId id="281" r:id="rId13"/>
    <p:sldId id="313" r:id="rId14"/>
    <p:sldId id="327" r:id="rId15"/>
    <p:sldId id="278" r:id="rId16"/>
    <p:sldId id="306" r:id="rId17"/>
    <p:sldId id="268" r:id="rId18"/>
    <p:sldId id="263" r:id="rId19"/>
    <p:sldId id="264" r:id="rId20"/>
    <p:sldId id="338" r:id="rId21"/>
    <p:sldId id="331" r:id="rId22"/>
    <p:sldId id="332" r:id="rId23"/>
    <p:sldId id="334" r:id="rId24"/>
    <p:sldId id="335" r:id="rId25"/>
    <p:sldId id="33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4648"/>
  </p:normalViewPr>
  <p:slideViewPr>
    <p:cSldViewPr snapToGrid="0">
      <p:cViewPr varScale="1">
        <p:scale>
          <a:sx n="115" d="100"/>
          <a:sy n="115" d="100"/>
        </p:scale>
        <p:origin x="232"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8B3E0-5D55-9E4C-83A7-C84130DEF999}" type="datetimeFigureOut">
              <a:rPr lang="en-US" smtClean="0"/>
              <a:t>4/9/25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CBBDEC-3272-5846-A45A-1CDD086B7743}" type="slidenum">
              <a:rPr lang="en-US" smtClean="0"/>
              <a:t>‹#›</a:t>
            </a:fld>
            <a:endParaRPr lang="en-US"/>
          </a:p>
        </p:txBody>
      </p:sp>
    </p:spTree>
    <p:extLst>
      <p:ext uri="{BB962C8B-B14F-4D97-AF65-F5344CB8AC3E}">
        <p14:creationId xmlns:p14="http://schemas.microsoft.com/office/powerpoint/2010/main" val="2992958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6533D20-3C17-A34B-8CE9-05CEA4A9E5A2}" type="slidenum">
              <a:rPr lang="en-US" smtClean="0"/>
              <a:t>11</a:t>
            </a:fld>
            <a:endParaRPr lang="en-US"/>
          </a:p>
        </p:txBody>
      </p:sp>
    </p:spTree>
    <p:extLst>
      <p:ext uri="{BB962C8B-B14F-4D97-AF65-F5344CB8AC3E}">
        <p14:creationId xmlns:p14="http://schemas.microsoft.com/office/powerpoint/2010/main" val="1025486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happens every spring </a:t>
            </a:r>
          </a:p>
        </p:txBody>
      </p:sp>
      <p:sp>
        <p:nvSpPr>
          <p:cNvPr id="4" name="Slide Number Placeholder 3"/>
          <p:cNvSpPr>
            <a:spLocks noGrp="1"/>
          </p:cNvSpPr>
          <p:nvPr>
            <p:ph type="sldNum" sz="quarter" idx="5"/>
          </p:nvPr>
        </p:nvSpPr>
        <p:spPr/>
        <p:txBody>
          <a:bodyPr/>
          <a:lstStyle/>
          <a:p>
            <a:fld id="{F6533D20-3C17-A34B-8CE9-05CEA4A9E5A2}" type="slidenum">
              <a:rPr lang="en-US" smtClean="0"/>
              <a:t>14</a:t>
            </a:fld>
            <a:endParaRPr lang="en-US"/>
          </a:p>
        </p:txBody>
      </p:sp>
    </p:spTree>
    <p:extLst>
      <p:ext uri="{BB962C8B-B14F-4D97-AF65-F5344CB8AC3E}">
        <p14:creationId xmlns:p14="http://schemas.microsoft.com/office/powerpoint/2010/main" val="1484275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Over 30 sampling sites in watershed, we averaged all of those over these years from late may to October, and this is the average. Shows how much TTEC is in the river</a:t>
            </a:r>
          </a:p>
          <a:p>
            <a:endParaRPr lang="en-US">
              <a:ea typeface="Calibri"/>
              <a:cs typeface="Calibri"/>
            </a:endParaRPr>
          </a:p>
          <a:p>
            <a:r>
              <a:rPr lang="en-US">
                <a:ea typeface="Calibri"/>
                <a:cs typeface="Calibri"/>
              </a:rPr>
              <a:t>Also add before and after manure application chart from 2019</a:t>
            </a:r>
          </a:p>
        </p:txBody>
      </p:sp>
      <p:sp>
        <p:nvSpPr>
          <p:cNvPr id="4" name="Slide Number Placeholder 3"/>
          <p:cNvSpPr>
            <a:spLocks noGrp="1"/>
          </p:cNvSpPr>
          <p:nvPr>
            <p:ph type="sldNum" sz="quarter" idx="5"/>
          </p:nvPr>
        </p:nvSpPr>
        <p:spPr/>
        <p:txBody>
          <a:bodyPr/>
          <a:lstStyle/>
          <a:p>
            <a:fld id="{F6533D20-3C17-A34B-8CE9-05CEA4A9E5A2}" type="slidenum">
              <a:rPr lang="en-US" smtClean="0"/>
              <a:t>15</a:t>
            </a:fld>
            <a:endParaRPr lang="en-US"/>
          </a:p>
        </p:txBody>
      </p:sp>
    </p:spTree>
    <p:extLst>
      <p:ext uri="{BB962C8B-B14F-4D97-AF65-F5344CB8AC3E}">
        <p14:creationId xmlns:p14="http://schemas.microsoft.com/office/powerpoint/2010/main" val="588468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again, illustrates how the presence of this gene is relatively low prior to CAFO inputs and fields where manure is being spread, but as we look downstream from livestock operations (x’s), this increasingly becomes a problem.</a:t>
            </a:r>
          </a:p>
        </p:txBody>
      </p:sp>
      <p:sp>
        <p:nvSpPr>
          <p:cNvPr id="4" name="Slide Number Placeholder 3"/>
          <p:cNvSpPr>
            <a:spLocks noGrp="1"/>
          </p:cNvSpPr>
          <p:nvPr>
            <p:ph type="sldNum" sz="quarter" idx="5"/>
          </p:nvPr>
        </p:nvSpPr>
        <p:spPr/>
        <p:txBody>
          <a:bodyPr/>
          <a:lstStyle/>
          <a:p>
            <a:fld id="{F6533D20-3C17-A34B-8CE9-05CEA4A9E5A2}" type="slidenum">
              <a:rPr lang="en-US" smtClean="0"/>
              <a:t>17</a:t>
            </a:fld>
            <a:endParaRPr lang="en-US"/>
          </a:p>
        </p:txBody>
      </p:sp>
    </p:spTree>
    <p:extLst>
      <p:ext uri="{BB962C8B-B14F-4D97-AF65-F5344CB8AC3E}">
        <p14:creationId xmlns:p14="http://schemas.microsoft.com/office/powerpoint/2010/main" val="3584033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C2971-0299-186D-3937-0B5DEB0CBC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ED3BEE-CC07-9A88-F46C-01D497CC12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1A92DE-A575-1098-81A9-D20F062D05D9}"/>
              </a:ext>
            </a:extLst>
          </p:cNvPr>
          <p:cNvSpPr>
            <a:spLocks noGrp="1"/>
          </p:cNvSpPr>
          <p:nvPr>
            <p:ph type="dt" sz="half" idx="10"/>
          </p:nvPr>
        </p:nvSpPr>
        <p:spPr/>
        <p:txBody>
          <a:bodyPr/>
          <a:lstStyle/>
          <a:p>
            <a:fld id="{D8630380-4F44-BD44-B81F-A5B5F33A37ED}" type="datetimeFigureOut">
              <a:rPr lang="en-US" smtClean="0"/>
              <a:t>4/9/25</a:t>
            </a:fld>
            <a:endParaRPr lang="en-US"/>
          </a:p>
        </p:txBody>
      </p:sp>
      <p:sp>
        <p:nvSpPr>
          <p:cNvPr id="5" name="Footer Placeholder 4">
            <a:extLst>
              <a:ext uri="{FF2B5EF4-FFF2-40B4-BE49-F238E27FC236}">
                <a16:creationId xmlns:a16="http://schemas.microsoft.com/office/drawing/2014/main" id="{5A03B738-D595-90D8-B9BD-214A9931E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3CA079-44DB-D25F-0DB3-6C585B3E92F4}"/>
              </a:ext>
            </a:extLst>
          </p:cNvPr>
          <p:cNvSpPr>
            <a:spLocks noGrp="1"/>
          </p:cNvSpPr>
          <p:nvPr>
            <p:ph type="sldNum" sz="quarter" idx="12"/>
          </p:nvPr>
        </p:nvSpPr>
        <p:spPr/>
        <p:txBody>
          <a:bodyPr/>
          <a:lstStyle/>
          <a:p>
            <a:fld id="{83F5AA32-95BE-2847-ADDA-C0EC196652CD}" type="slidenum">
              <a:rPr lang="en-US" smtClean="0"/>
              <a:t>‹#›</a:t>
            </a:fld>
            <a:endParaRPr lang="en-US"/>
          </a:p>
        </p:txBody>
      </p:sp>
    </p:spTree>
    <p:extLst>
      <p:ext uri="{BB962C8B-B14F-4D97-AF65-F5344CB8AC3E}">
        <p14:creationId xmlns:p14="http://schemas.microsoft.com/office/powerpoint/2010/main" val="4156769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92266-05EB-8422-504F-7CB7E1FDCA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6091EC-B965-B6D0-FEB6-FF0D25FE11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E8AA4-67D8-C413-05B6-3F70F95C064A}"/>
              </a:ext>
            </a:extLst>
          </p:cNvPr>
          <p:cNvSpPr>
            <a:spLocks noGrp="1"/>
          </p:cNvSpPr>
          <p:nvPr>
            <p:ph type="dt" sz="half" idx="10"/>
          </p:nvPr>
        </p:nvSpPr>
        <p:spPr/>
        <p:txBody>
          <a:bodyPr/>
          <a:lstStyle/>
          <a:p>
            <a:fld id="{D8630380-4F44-BD44-B81F-A5B5F33A37ED}" type="datetimeFigureOut">
              <a:rPr lang="en-US" smtClean="0"/>
              <a:t>4/9/25</a:t>
            </a:fld>
            <a:endParaRPr lang="en-US"/>
          </a:p>
        </p:txBody>
      </p:sp>
      <p:sp>
        <p:nvSpPr>
          <p:cNvPr id="5" name="Footer Placeholder 4">
            <a:extLst>
              <a:ext uri="{FF2B5EF4-FFF2-40B4-BE49-F238E27FC236}">
                <a16:creationId xmlns:a16="http://schemas.microsoft.com/office/drawing/2014/main" id="{01954256-D288-FCB5-DC39-96BF385BC2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94959-300C-503C-E650-54582D0651B2}"/>
              </a:ext>
            </a:extLst>
          </p:cNvPr>
          <p:cNvSpPr>
            <a:spLocks noGrp="1"/>
          </p:cNvSpPr>
          <p:nvPr>
            <p:ph type="sldNum" sz="quarter" idx="12"/>
          </p:nvPr>
        </p:nvSpPr>
        <p:spPr/>
        <p:txBody>
          <a:bodyPr/>
          <a:lstStyle/>
          <a:p>
            <a:fld id="{83F5AA32-95BE-2847-ADDA-C0EC196652CD}" type="slidenum">
              <a:rPr lang="en-US" smtClean="0"/>
              <a:t>‹#›</a:t>
            </a:fld>
            <a:endParaRPr lang="en-US"/>
          </a:p>
        </p:txBody>
      </p:sp>
    </p:spTree>
    <p:extLst>
      <p:ext uri="{BB962C8B-B14F-4D97-AF65-F5344CB8AC3E}">
        <p14:creationId xmlns:p14="http://schemas.microsoft.com/office/powerpoint/2010/main" val="397405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FDF0EA-C87E-14A2-9A15-BA0A00F19D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98E813-C374-FC80-2F4A-5E27AD1256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F62853-C86F-C934-3D9E-B41A1767F1C2}"/>
              </a:ext>
            </a:extLst>
          </p:cNvPr>
          <p:cNvSpPr>
            <a:spLocks noGrp="1"/>
          </p:cNvSpPr>
          <p:nvPr>
            <p:ph type="dt" sz="half" idx="10"/>
          </p:nvPr>
        </p:nvSpPr>
        <p:spPr/>
        <p:txBody>
          <a:bodyPr/>
          <a:lstStyle/>
          <a:p>
            <a:fld id="{D8630380-4F44-BD44-B81F-A5B5F33A37ED}" type="datetimeFigureOut">
              <a:rPr lang="en-US" smtClean="0"/>
              <a:t>4/9/25</a:t>
            </a:fld>
            <a:endParaRPr lang="en-US"/>
          </a:p>
        </p:txBody>
      </p:sp>
      <p:sp>
        <p:nvSpPr>
          <p:cNvPr id="5" name="Footer Placeholder 4">
            <a:extLst>
              <a:ext uri="{FF2B5EF4-FFF2-40B4-BE49-F238E27FC236}">
                <a16:creationId xmlns:a16="http://schemas.microsoft.com/office/drawing/2014/main" id="{F68AB539-D27B-3EEC-C249-FE2331293B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4CB9D-576B-9015-FD70-6570CDB50B44}"/>
              </a:ext>
            </a:extLst>
          </p:cNvPr>
          <p:cNvSpPr>
            <a:spLocks noGrp="1"/>
          </p:cNvSpPr>
          <p:nvPr>
            <p:ph type="sldNum" sz="quarter" idx="12"/>
          </p:nvPr>
        </p:nvSpPr>
        <p:spPr/>
        <p:txBody>
          <a:bodyPr/>
          <a:lstStyle/>
          <a:p>
            <a:fld id="{83F5AA32-95BE-2847-ADDA-C0EC196652CD}" type="slidenum">
              <a:rPr lang="en-US" smtClean="0"/>
              <a:t>‹#›</a:t>
            </a:fld>
            <a:endParaRPr lang="en-US"/>
          </a:p>
        </p:txBody>
      </p:sp>
    </p:spTree>
    <p:extLst>
      <p:ext uri="{BB962C8B-B14F-4D97-AF65-F5344CB8AC3E}">
        <p14:creationId xmlns:p14="http://schemas.microsoft.com/office/powerpoint/2010/main" val="4024128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6845B-A76A-222B-E808-A812D14317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0B73F2-E9D4-7B5F-1A65-57E932A496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ECD95B-519F-A7D2-6013-375E72F9F0B7}"/>
              </a:ext>
            </a:extLst>
          </p:cNvPr>
          <p:cNvSpPr>
            <a:spLocks noGrp="1"/>
          </p:cNvSpPr>
          <p:nvPr>
            <p:ph type="dt" sz="half" idx="10"/>
          </p:nvPr>
        </p:nvSpPr>
        <p:spPr/>
        <p:txBody>
          <a:bodyPr/>
          <a:lstStyle/>
          <a:p>
            <a:fld id="{D8630380-4F44-BD44-B81F-A5B5F33A37ED}" type="datetimeFigureOut">
              <a:rPr lang="en-US" smtClean="0"/>
              <a:t>4/9/25</a:t>
            </a:fld>
            <a:endParaRPr lang="en-US"/>
          </a:p>
        </p:txBody>
      </p:sp>
      <p:sp>
        <p:nvSpPr>
          <p:cNvPr id="5" name="Footer Placeholder 4">
            <a:extLst>
              <a:ext uri="{FF2B5EF4-FFF2-40B4-BE49-F238E27FC236}">
                <a16:creationId xmlns:a16="http://schemas.microsoft.com/office/drawing/2014/main" id="{F4DF2214-9851-61D9-E956-DA923204B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36D8B-4B94-2F2A-515D-311931AF0774}"/>
              </a:ext>
            </a:extLst>
          </p:cNvPr>
          <p:cNvSpPr>
            <a:spLocks noGrp="1"/>
          </p:cNvSpPr>
          <p:nvPr>
            <p:ph type="sldNum" sz="quarter" idx="12"/>
          </p:nvPr>
        </p:nvSpPr>
        <p:spPr/>
        <p:txBody>
          <a:bodyPr/>
          <a:lstStyle/>
          <a:p>
            <a:fld id="{83F5AA32-95BE-2847-ADDA-C0EC196652CD}" type="slidenum">
              <a:rPr lang="en-US" smtClean="0"/>
              <a:t>‹#›</a:t>
            </a:fld>
            <a:endParaRPr lang="en-US"/>
          </a:p>
        </p:txBody>
      </p:sp>
    </p:spTree>
    <p:extLst>
      <p:ext uri="{BB962C8B-B14F-4D97-AF65-F5344CB8AC3E}">
        <p14:creationId xmlns:p14="http://schemas.microsoft.com/office/powerpoint/2010/main" val="454513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6E876-90E6-9D47-F2FB-835E02D5F9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E54C3F-CE83-71DC-1CBC-0BC9E4DE01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801818-281C-A525-AC4E-7D353F981EFD}"/>
              </a:ext>
            </a:extLst>
          </p:cNvPr>
          <p:cNvSpPr>
            <a:spLocks noGrp="1"/>
          </p:cNvSpPr>
          <p:nvPr>
            <p:ph type="dt" sz="half" idx="10"/>
          </p:nvPr>
        </p:nvSpPr>
        <p:spPr/>
        <p:txBody>
          <a:bodyPr/>
          <a:lstStyle/>
          <a:p>
            <a:fld id="{D8630380-4F44-BD44-B81F-A5B5F33A37ED}" type="datetimeFigureOut">
              <a:rPr lang="en-US" smtClean="0"/>
              <a:t>4/9/25</a:t>
            </a:fld>
            <a:endParaRPr lang="en-US"/>
          </a:p>
        </p:txBody>
      </p:sp>
      <p:sp>
        <p:nvSpPr>
          <p:cNvPr id="5" name="Footer Placeholder 4">
            <a:extLst>
              <a:ext uri="{FF2B5EF4-FFF2-40B4-BE49-F238E27FC236}">
                <a16:creationId xmlns:a16="http://schemas.microsoft.com/office/drawing/2014/main" id="{9ED2E4F4-78CF-712D-E40A-0CFA3DECE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8F422-F659-AC91-EF88-38BBD5F44426}"/>
              </a:ext>
            </a:extLst>
          </p:cNvPr>
          <p:cNvSpPr>
            <a:spLocks noGrp="1"/>
          </p:cNvSpPr>
          <p:nvPr>
            <p:ph type="sldNum" sz="quarter" idx="12"/>
          </p:nvPr>
        </p:nvSpPr>
        <p:spPr/>
        <p:txBody>
          <a:bodyPr/>
          <a:lstStyle/>
          <a:p>
            <a:fld id="{83F5AA32-95BE-2847-ADDA-C0EC196652CD}" type="slidenum">
              <a:rPr lang="en-US" smtClean="0"/>
              <a:t>‹#›</a:t>
            </a:fld>
            <a:endParaRPr lang="en-US"/>
          </a:p>
        </p:txBody>
      </p:sp>
    </p:spTree>
    <p:extLst>
      <p:ext uri="{BB962C8B-B14F-4D97-AF65-F5344CB8AC3E}">
        <p14:creationId xmlns:p14="http://schemas.microsoft.com/office/powerpoint/2010/main" val="686211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F8E7-DF89-3BFA-0B33-2A77676A41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472209-6DE3-904A-5113-4979A4E8BE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1E4102-4E53-A109-D2A9-59EF4322A6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C16A87-4AF8-9E75-E680-0FC61BF6E7D7}"/>
              </a:ext>
            </a:extLst>
          </p:cNvPr>
          <p:cNvSpPr>
            <a:spLocks noGrp="1"/>
          </p:cNvSpPr>
          <p:nvPr>
            <p:ph type="dt" sz="half" idx="10"/>
          </p:nvPr>
        </p:nvSpPr>
        <p:spPr/>
        <p:txBody>
          <a:bodyPr/>
          <a:lstStyle/>
          <a:p>
            <a:fld id="{D8630380-4F44-BD44-B81F-A5B5F33A37ED}" type="datetimeFigureOut">
              <a:rPr lang="en-US" smtClean="0"/>
              <a:t>4/9/25</a:t>
            </a:fld>
            <a:endParaRPr lang="en-US"/>
          </a:p>
        </p:txBody>
      </p:sp>
      <p:sp>
        <p:nvSpPr>
          <p:cNvPr id="6" name="Footer Placeholder 5">
            <a:extLst>
              <a:ext uri="{FF2B5EF4-FFF2-40B4-BE49-F238E27FC236}">
                <a16:creationId xmlns:a16="http://schemas.microsoft.com/office/drawing/2014/main" id="{9EBE4C83-66C4-24A2-3017-B081FC1B3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63827-35A6-7A5B-FCF4-7E609525CA34}"/>
              </a:ext>
            </a:extLst>
          </p:cNvPr>
          <p:cNvSpPr>
            <a:spLocks noGrp="1"/>
          </p:cNvSpPr>
          <p:nvPr>
            <p:ph type="sldNum" sz="quarter" idx="12"/>
          </p:nvPr>
        </p:nvSpPr>
        <p:spPr/>
        <p:txBody>
          <a:bodyPr/>
          <a:lstStyle/>
          <a:p>
            <a:fld id="{83F5AA32-95BE-2847-ADDA-C0EC196652CD}" type="slidenum">
              <a:rPr lang="en-US" smtClean="0"/>
              <a:t>‹#›</a:t>
            </a:fld>
            <a:endParaRPr lang="en-US"/>
          </a:p>
        </p:txBody>
      </p:sp>
    </p:spTree>
    <p:extLst>
      <p:ext uri="{BB962C8B-B14F-4D97-AF65-F5344CB8AC3E}">
        <p14:creationId xmlns:p14="http://schemas.microsoft.com/office/powerpoint/2010/main" val="2190474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8EEF9-C52C-D26A-D9A0-638D44DAF3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5CEB68-69FE-0E73-1974-53D52D92E0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3AA904-AAC1-A050-CAAF-758EA76150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8DA8F9-568B-0688-E6AA-92146FDC75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EF3FB1-8EF4-3C4C-141C-1B11A27A94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3DF4B2-3805-ED15-3FE2-D0C204C93DDE}"/>
              </a:ext>
            </a:extLst>
          </p:cNvPr>
          <p:cNvSpPr>
            <a:spLocks noGrp="1"/>
          </p:cNvSpPr>
          <p:nvPr>
            <p:ph type="dt" sz="half" idx="10"/>
          </p:nvPr>
        </p:nvSpPr>
        <p:spPr/>
        <p:txBody>
          <a:bodyPr/>
          <a:lstStyle/>
          <a:p>
            <a:fld id="{D8630380-4F44-BD44-B81F-A5B5F33A37ED}" type="datetimeFigureOut">
              <a:rPr lang="en-US" smtClean="0"/>
              <a:t>4/9/25</a:t>
            </a:fld>
            <a:endParaRPr lang="en-US"/>
          </a:p>
        </p:txBody>
      </p:sp>
      <p:sp>
        <p:nvSpPr>
          <p:cNvPr id="8" name="Footer Placeholder 7">
            <a:extLst>
              <a:ext uri="{FF2B5EF4-FFF2-40B4-BE49-F238E27FC236}">
                <a16:creationId xmlns:a16="http://schemas.microsoft.com/office/drawing/2014/main" id="{2B15C549-DCD0-4920-4463-D59C1ED026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BDF174-B41B-DDAF-F509-6D6E14B31AFE}"/>
              </a:ext>
            </a:extLst>
          </p:cNvPr>
          <p:cNvSpPr>
            <a:spLocks noGrp="1"/>
          </p:cNvSpPr>
          <p:nvPr>
            <p:ph type="sldNum" sz="quarter" idx="12"/>
          </p:nvPr>
        </p:nvSpPr>
        <p:spPr/>
        <p:txBody>
          <a:bodyPr/>
          <a:lstStyle/>
          <a:p>
            <a:fld id="{83F5AA32-95BE-2847-ADDA-C0EC196652CD}" type="slidenum">
              <a:rPr lang="en-US" smtClean="0"/>
              <a:t>‹#›</a:t>
            </a:fld>
            <a:endParaRPr lang="en-US"/>
          </a:p>
        </p:txBody>
      </p:sp>
    </p:spTree>
    <p:extLst>
      <p:ext uri="{BB962C8B-B14F-4D97-AF65-F5344CB8AC3E}">
        <p14:creationId xmlns:p14="http://schemas.microsoft.com/office/powerpoint/2010/main" val="2593360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1085C-572D-B353-2BD8-9C7B804401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AC8964-7E24-F933-0C43-BBA6DFE5805C}"/>
              </a:ext>
            </a:extLst>
          </p:cNvPr>
          <p:cNvSpPr>
            <a:spLocks noGrp="1"/>
          </p:cNvSpPr>
          <p:nvPr>
            <p:ph type="dt" sz="half" idx="10"/>
          </p:nvPr>
        </p:nvSpPr>
        <p:spPr/>
        <p:txBody>
          <a:bodyPr/>
          <a:lstStyle/>
          <a:p>
            <a:fld id="{D8630380-4F44-BD44-B81F-A5B5F33A37ED}" type="datetimeFigureOut">
              <a:rPr lang="en-US" smtClean="0"/>
              <a:t>4/9/25</a:t>
            </a:fld>
            <a:endParaRPr lang="en-US"/>
          </a:p>
        </p:txBody>
      </p:sp>
      <p:sp>
        <p:nvSpPr>
          <p:cNvPr id="4" name="Footer Placeholder 3">
            <a:extLst>
              <a:ext uri="{FF2B5EF4-FFF2-40B4-BE49-F238E27FC236}">
                <a16:creationId xmlns:a16="http://schemas.microsoft.com/office/drawing/2014/main" id="{26327B68-7592-1DAC-DAD5-30D5194C62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2454DC-3671-9309-CAD4-6650FEF4F028}"/>
              </a:ext>
            </a:extLst>
          </p:cNvPr>
          <p:cNvSpPr>
            <a:spLocks noGrp="1"/>
          </p:cNvSpPr>
          <p:nvPr>
            <p:ph type="sldNum" sz="quarter" idx="12"/>
          </p:nvPr>
        </p:nvSpPr>
        <p:spPr/>
        <p:txBody>
          <a:bodyPr/>
          <a:lstStyle/>
          <a:p>
            <a:fld id="{83F5AA32-95BE-2847-ADDA-C0EC196652CD}" type="slidenum">
              <a:rPr lang="en-US" smtClean="0"/>
              <a:t>‹#›</a:t>
            </a:fld>
            <a:endParaRPr lang="en-US"/>
          </a:p>
        </p:txBody>
      </p:sp>
    </p:spTree>
    <p:extLst>
      <p:ext uri="{BB962C8B-B14F-4D97-AF65-F5344CB8AC3E}">
        <p14:creationId xmlns:p14="http://schemas.microsoft.com/office/powerpoint/2010/main" val="410758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B5EA10-886A-2C2D-854A-65551889AC44}"/>
              </a:ext>
            </a:extLst>
          </p:cNvPr>
          <p:cNvSpPr>
            <a:spLocks noGrp="1"/>
          </p:cNvSpPr>
          <p:nvPr>
            <p:ph type="dt" sz="half" idx="10"/>
          </p:nvPr>
        </p:nvSpPr>
        <p:spPr/>
        <p:txBody>
          <a:bodyPr/>
          <a:lstStyle/>
          <a:p>
            <a:fld id="{D8630380-4F44-BD44-B81F-A5B5F33A37ED}" type="datetimeFigureOut">
              <a:rPr lang="en-US" smtClean="0"/>
              <a:t>4/9/25</a:t>
            </a:fld>
            <a:endParaRPr lang="en-US"/>
          </a:p>
        </p:txBody>
      </p:sp>
      <p:sp>
        <p:nvSpPr>
          <p:cNvPr id="3" name="Footer Placeholder 2">
            <a:extLst>
              <a:ext uri="{FF2B5EF4-FFF2-40B4-BE49-F238E27FC236}">
                <a16:creationId xmlns:a16="http://schemas.microsoft.com/office/drawing/2014/main" id="{05A95E82-0C7D-C8F1-3454-784FF0F3E8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2B2145-F551-5FF3-9A5A-FB81A4AD484E}"/>
              </a:ext>
            </a:extLst>
          </p:cNvPr>
          <p:cNvSpPr>
            <a:spLocks noGrp="1"/>
          </p:cNvSpPr>
          <p:nvPr>
            <p:ph type="sldNum" sz="quarter" idx="12"/>
          </p:nvPr>
        </p:nvSpPr>
        <p:spPr/>
        <p:txBody>
          <a:bodyPr/>
          <a:lstStyle/>
          <a:p>
            <a:fld id="{83F5AA32-95BE-2847-ADDA-C0EC196652CD}" type="slidenum">
              <a:rPr lang="en-US" smtClean="0"/>
              <a:t>‹#›</a:t>
            </a:fld>
            <a:endParaRPr lang="en-US"/>
          </a:p>
        </p:txBody>
      </p:sp>
    </p:spTree>
    <p:extLst>
      <p:ext uri="{BB962C8B-B14F-4D97-AF65-F5344CB8AC3E}">
        <p14:creationId xmlns:p14="http://schemas.microsoft.com/office/powerpoint/2010/main" val="708618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D58E-B139-807F-A6AE-766A4448D7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727FE5-7DF2-1842-20BB-ABE6BCBA35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B075C4-AB34-64E9-9C7A-E191291EE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0734F1-3900-D90E-6597-1690331B86E9}"/>
              </a:ext>
            </a:extLst>
          </p:cNvPr>
          <p:cNvSpPr>
            <a:spLocks noGrp="1"/>
          </p:cNvSpPr>
          <p:nvPr>
            <p:ph type="dt" sz="half" idx="10"/>
          </p:nvPr>
        </p:nvSpPr>
        <p:spPr/>
        <p:txBody>
          <a:bodyPr/>
          <a:lstStyle/>
          <a:p>
            <a:fld id="{D8630380-4F44-BD44-B81F-A5B5F33A37ED}" type="datetimeFigureOut">
              <a:rPr lang="en-US" smtClean="0"/>
              <a:t>4/9/25</a:t>
            </a:fld>
            <a:endParaRPr lang="en-US"/>
          </a:p>
        </p:txBody>
      </p:sp>
      <p:sp>
        <p:nvSpPr>
          <p:cNvPr id="6" name="Footer Placeholder 5">
            <a:extLst>
              <a:ext uri="{FF2B5EF4-FFF2-40B4-BE49-F238E27FC236}">
                <a16:creationId xmlns:a16="http://schemas.microsoft.com/office/drawing/2014/main" id="{714A0A2E-B094-07DA-1A48-61885AF512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C405D1-090C-FE94-3662-EB6E93958727}"/>
              </a:ext>
            </a:extLst>
          </p:cNvPr>
          <p:cNvSpPr>
            <a:spLocks noGrp="1"/>
          </p:cNvSpPr>
          <p:nvPr>
            <p:ph type="sldNum" sz="quarter" idx="12"/>
          </p:nvPr>
        </p:nvSpPr>
        <p:spPr/>
        <p:txBody>
          <a:bodyPr/>
          <a:lstStyle/>
          <a:p>
            <a:fld id="{83F5AA32-95BE-2847-ADDA-C0EC196652CD}" type="slidenum">
              <a:rPr lang="en-US" smtClean="0"/>
              <a:t>‹#›</a:t>
            </a:fld>
            <a:endParaRPr lang="en-US"/>
          </a:p>
        </p:txBody>
      </p:sp>
    </p:spTree>
    <p:extLst>
      <p:ext uri="{BB962C8B-B14F-4D97-AF65-F5344CB8AC3E}">
        <p14:creationId xmlns:p14="http://schemas.microsoft.com/office/powerpoint/2010/main" val="753182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4E545-88EA-8474-F386-E40266CBC9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E281DC-3C99-ECDC-9148-B9F798EFD7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DADA36-42D9-4001-D0E4-F278B74AD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103598-727F-123F-9795-EAE9F884DB88}"/>
              </a:ext>
            </a:extLst>
          </p:cNvPr>
          <p:cNvSpPr>
            <a:spLocks noGrp="1"/>
          </p:cNvSpPr>
          <p:nvPr>
            <p:ph type="dt" sz="half" idx="10"/>
          </p:nvPr>
        </p:nvSpPr>
        <p:spPr/>
        <p:txBody>
          <a:bodyPr/>
          <a:lstStyle/>
          <a:p>
            <a:fld id="{D8630380-4F44-BD44-B81F-A5B5F33A37ED}" type="datetimeFigureOut">
              <a:rPr lang="en-US" smtClean="0"/>
              <a:t>4/9/25</a:t>
            </a:fld>
            <a:endParaRPr lang="en-US"/>
          </a:p>
        </p:txBody>
      </p:sp>
      <p:sp>
        <p:nvSpPr>
          <p:cNvPr id="6" name="Footer Placeholder 5">
            <a:extLst>
              <a:ext uri="{FF2B5EF4-FFF2-40B4-BE49-F238E27FC236}">
                <a16:creationId xmlns:a16="http://schemas.microsoft.com/office/drawing/2014/main" id="{E65FA660-AB5A-2768-C1A8-47B5B86326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F82049-9746-F194-04D4-B936E0B5A048}"/>
              </a:ext>
            </a:extLst>
          </p:cNvPr>
          <p:cNvSpPr>
            <a:spLocks noGrp="1"/>
          </p:cNvSpPr>
          <p:nvPr>
            <p:ph type="sldNum" sz="quarter" idx="12"/>
          </p:nvPr>
        </p:nvSpPr>
        <p:spPr/>
        <p:txBody>
          <a:bodyPr/>
          <a:lstStyle/>
          <a:p>
            <a:fld id="{83F5AA32-95BE-2847-ADDA-C0EC196652CD}" type="slidenum">
              <a:rPr lang="en-US" smtClean="0"/>
              <a:t>‹#›</a:t>
            </a:fld>
            <a:endParaRPr lang="en-US"/>
          </a:p>
        </p:txBody>
      </p:sp>
    </p:spTree>
    <p:extLst>
      <p:ext uri="{BB962C8B-B14F-4D97-AF65-F5344CB8AC3E}">
        <p14:creationId xmlns:p14="http://schemas.microsoft.com/office/powerpoint/2010/main" val="3791835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78FCFD-3509-1F19-6105-D512E76753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3C4742-130D-9C00-61D2-F08AE07BEB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1FBD5-21CE-9553-A0B8-7FE96F6844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630380-4F44-BD44-B81F-A5B5F33A37ED}" type="datetimeFigureOut">
              <a:rPr lang="en-US" smtClean="0"/>
              <a:t>4/9/25</a:t>
            </a:fld>
            <a:endParaRPr lang="en-US"/>
          </a:p>
        </p:txBody>
      </p:sp>
      <p:sp>
        <p:nvSpPr>
          <p:cNvPr id="5" name="Footer Placeholder 4">
            <a:extLst>
              <a:ext uri="{FF2B5EF4-FFF2-40B4-BE49-F238E27FC236}">
                <a16:creationId xmlns:a16="http://schemas.microsoft.com/office/drawing/2014/main" id="{00C56469-B101-9702-0386-5B4E8F13EF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79A0394-AA4E-1BD2-E6FB-C9853E4ED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F5AA32-95BE-2847-ADDA-C0EC196652CD}" type="slidenum">
              <a:rPr lang="en-US" smtClean="0"/>
              <a:t>‹#›</a:t>
            </a:fld>
            <a:endParaRPr lang="en-US"/>
          </a:p>
        </p:txBody>
      </p:sp>
    </p:spTree>
    <p:extLst>
      <p:ext uri="{BB962C8B-B14F-4D97-AF65-F5344CB8AC3E}">
        <p14:creationId xmlns:p14="http://schemas.microsoft.com/office/powerpoint/2010/main" val="1253245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F62C3-B28E-5119-D66C-82207F2C646E}"/>
              </a:ext>
            </a:extLst>
          </p:cNvPr>
          <p:cNvSpPr>
            <a:spLocks noGrp="1"/>
          </p:cNvSpPr>
          <p:nvPr>
            <p:ph type="ctrTitle"/>
          </p:nvPr>
        </p:nvSpPr>
        <p:spPr>
          <a:xfrm>
            <a:off x="1524000" y="608013"/>
            <a:ext cx="9144000" cy="2387600"/>
          </a:xfrm>
        </p:spPr>
        <p:txBody>
          <a:bodyPr/>
          <a:lstStyle/>
          <a:p>
            <a:r>
              <a:rPr lang="en-US" dirty="0"/>
              <a:t>Pine River Problem: Where Do We Go From Here?</a:t>
            </a:r>
          </a:p>
        </p:txBody>
      </p:sp>
      <p:sp>
        <p:nvSpPr>
          <p:cNvPr id="3" name="Subtitle 2">
            <a:extLst>
              <a:ext uri="{FF2B5EF4-FFF2-40B4-BE49-F238E27FC236}">
                <a16:creationId xmlns:a16="http://schemas.microsoft.com/office/drawing/2014/main" id="{9DC28762-DCFE-CC32-B8EC-7D2708D554A5}"/>
              </a:ext>
            </a:extLst>
          </p:cNvPr>
          <p:cNvSpPr>
            <a:spLocks noGrp="1"/>
          </p:cNvSpPr>
          <p:nvPr>
            <p:ph type="subTitle" idx="1"/>
          </p:nvPr>
        </p:nvSpPr>
        <p:spPr>
          <a:xfrm>
            <a:off x="1523999" y="3602037"/>
            <a:ext cx="9305925" cy="2133599"/>
          </a:xfrm>
        </p:spPr>
        <p:txBody>
          <a:bodyPr>
            <a:normAutofit/>
          </a:bodyPr>
          <a:lstStyle/>
          <a:p>
            <a:r>
              <a:rPr lang="en-US" dirty="0"/>
              <a:t>M. </a:t>
            </a:r>
            <a:r>
              <a:rPr lang="en-US" dirty="0" err="1"/>
              <a:t>Borrello</a:t>
            </a:r>
            <a:r>
              <a:rPr lang="en-US" dirty="0"/>
              <a:t>, Environmental Studies/Geology</a:t>
            </a:r>
          </a:p>
          <a:p>
            <a:r>
              <a:rPr lang="en-US" dirty="0"/>
              <a:t>Great Lakes Watershed Institute</a:t>
            </a:r>
          </a:p>
          <a:p>
            <a:r>
              <a:rPr lang="en-US" dirty="0"/>
              <a:t>B. Peterson, Center for College and Community Engagement</a:t>
            </a:r>
          </a:p>
          <a:p>
            <a:r>
              <a:rPr lang="en-US" dirty="0"/>
              <a:t>ALMA COLLEGE</a:t>
            </a:r>
          </a:p>
        </p:txBody>
      </p:sp>
      <p:cxnSp>
        <p:nvCxnSpPr>
          <p:cNvPr id="5" name="Straight Connector 4">
            <a:extLst>
              <a:ext uri="{FF2B5EF4-FFF2-40B4-BE49-F238E27FC236}">
                <a16:creationId xmlns:a16="http://schemas.microsoft.com/office/drawing/2014/main" id="{DB54A5FC-47B2-4F33-5BFE-4A44A6217CF4}"/>
              </a:ext>
            </a:extLst>
          </p:cNvPr>
          <p:cNvCxnSpPr/>
          <p:nvPr/>
        </p:nvCxnSpPr>
        <p:spPr>
          <a:xfrm>
            <a:off x="257175" y="3255963"/>
            <a:ext cx="1168717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9672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81B56-33F8-4CFF-F2C9-B46A80E4C76E}"/>
              </a:ext>
            </a:extLst>
          </p:cNvPr>
          <p:cNvSpPr>
            <a:spLocks noGrp="1"/>
          </p:cNvSpPr>
          <p:nvPr>
            <p:ph type="title"/>
          </p:nvPr>
        </p:nvSpPr>
        <p:spPr>
          <a:xfrm>
            <a:off x="0" y="18255"/>
            <a:ext cx="10515600" cy="1325563"/>
          </a:xfrm>
        </p:spPr>
        <p:txBody>
          <a:bodyPr/>
          <a:lstStyle/>
          <a:p>
            <a:r>
              <a:rPr lang="en-US" dirty="0"/>
              <a:t>What Do We Know: Where are the Impacts Coming From?</a:t>
            </a:r>
          </a:p>
        </p:txBody>
      </p:sp>
      <p:sp>
        <p:nvSpPr>
          <p:cNvPr id="3" name="Content Placeholder 2">
            <a:extLst>
              <a:ext uri="{FF2B5EF4-FFF2-40B4-BE49-F238E27FC236}">
                <a16:creationId xmlns:a16="http://schemas.microsoft.com/office/drawing/2014/main" id="{246BB90B-70EE-483F-FD75-53987B71069A}"/>
              </a:ext>
            </a:extLst>
          </p:cNvPr>
          <p:cNvSpPr>
            <a:spLocks noGrp="1"/>
          </p:cNvSpPr>
          <p:nvPr>
            <p:ph idx="1"/>
          </p:nvPr>
        </p:nvSpPr>
        <p:spPr/>
        <p:txBody>
          <a:bodyPr/>
          <a:lstStyle/>
          <a:p>
            <a:r>
              <a:rPr lang="en-US" dirty="0"/>
              <a:t>CAFOs (large livestock facilities) are, themselves sources of manure input causing algal blooms and </a:t>
            </a:r>
            <a:r>
              <a:rPr lang="en-US" i="1" dirty="0"/>
              <a:t>E. coli </a:t>
            </a:r>
            <a:r>
              <a:rPr lang="en-US" dirty="0"/>
              <a:t>pollution</a:t>
            </a:r>
          </a:p>
          <a:p>
            <a:r>
              <a:rPr lang="en-US" dirty="0"/>
              <a:t>Manure application sites are sources of inputs of N, P and </a:t>
            </a:r>
            <a:r>
              <a:rPr lang="en-US" i="1" dirty="0"/>
              <a:t>E. coli </a:t>
            </a:r>
            <a:r>
              <a:rPr lang="en-US" dirty="0"/>
              <a:t>through tributaries into the Pine River</a:t>
            </a:r>
          </a:p>
        </p:txBody>
      </p:sp>
    </p:spTree>
    <p:extLst>
      <p:ext uri="{BB962C8B-B14F-4D97-AF65-F5344CB8AC3E}">
        <p14:creationId xmlns:p14="http://schemas.microsoft.com/office/powerpoint/2010/main" val="1833922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 screen&#10;&#10;Description automatically generated">
            <a:extLst>
              <a:ext uri="{FF2B5EF4-FFF2-40B4-BE49-F238E27FC236}">
                <a16:creationId xmlns:a16="http://schemas.microsoft.com/office/drawing/2014/main" id="{746F6198-3AC1-9769-1E7A-75F75C9BE170}"/>
              </a:ext>
            </a:extLst>
          </p:cNvPr>
          <p:cNvPicPr>
            <a:picLocks noChangeAspect="1"/>
          </p:cNvPicPr>
          <p:nvPr/>
        </p:nvPicPr>
        <p:blipFill>
          <a:blip r:embed="rId3" cstate="screen">
            <a:extLst>
              <a:ext uri="{28A0092B-C50C-407E-A947-70E740481C1C}">
                <a14:useLocalDpi xmlns:a14="http://schemas.microsoft.com/office/drawing/2010/main"/>
              </a:ext>
            </a:extLst>
          </a:blip>
          <a:srcRect r="-130"/>
          <a:stretch/>
        </p:blipFill>
        <p:spPr>
          <a:xfrm>
            <a:off x="0" y="-3969"/>
            <a:ext cx="12182533" cy="6839030"/>
          </a:xfrm>
          <a:prstGeom prst="rect">
            <a:avLst/>
          </a:prstGeom>
        </p:spPr>
      </p:pic>
      <p:pic>
        <p:nvPicPr>
          <p:cNvPr id="4" name="Picture 3" descr="A stream running through a grassy area&#10;&#10;Description automatically generated">
            <a:extLst>
              <a:ext uri="{FF2B5EF4-FFF2-40B4-BE49-F238E27FC236}">
                <a16:creationId xmlns:a16="http://schemas.microsoft.com/office/drawing/2014/main" id="{10148191-6552-3590-B331-B8D0AF2DA1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21754" y="3430868"/>
            <a:ext cx="3770312" cy="2882713"/>
          </a:xfrm>
          <a:prstGeom prst="rect">
            <a:avLst/>
          </a:prstGeom>
        </p:spPr>
      </p:pic>
      <p:pic>
        <p:nvPicPr>
          <p:cNvPr id="6" name="Picture 5" descr="Green algae growing in a pond&#10;&#10;Description automatically generated">
            <a:extLst>
              <a:ext uri="{FF2B5EF4-FFF2-40B4-BE49-F238E27FC236}">
                <a16:creationId xmlns:a16="http://schemas.microsoft.com/office/drawing/2014/main" id="{8E4D137E-3922-ABA4-3CD3-205848D780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5313" y="3429000"/>
            <a:ext cx="3913187" cy="2889250"/>
          </a:xfrm>
          <a:prstGeom prst="rect">
            <a:avLst/>
          </a:prstGeom>
        </p:spPr>
      </p:pic>
      <p:sp>
        <p:nvSpPr>
          <p:cNvPr id="7" name="TextBox 6">
            <a:extLst>
              <a:ext uri="{FF2B5EF4-FFF2-40B4-BE49-F238E27FC236}">
                <a16:creationId xmlns:a16="http://schemas.microsoft.com/office/drawing/2014/main" id="{725BAF91-C799-E68C-93E1-CA5F27FA9C65}"/>
              </a:ext>
            </a:extLst>
          </p:cNvPr>
          <p:cNvSpPr txBox="1"/>
          <p:nvPr/>
        </p:nvSpPr>
        <p:spPr>
          <a:xfrm>
            <a:off x="3739030" y="6342062"/>
            <a:ext cx="35556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Upstream Site of CAFO 1 August 8, 2004</a:t>
            </a:r>
          </a:p>
        </p:txBody>
      </p:sp>
      <p:sp>
        <p:nvSpPr>
          <p:cNvPr id="11" name="TextBox 10">
            <a:extLst>
              <a:ext uri="{FF2B5EF4-FFF2-40B4-BE49-F238E27FC236}">
                <a16:creationId xmlns:a16="http://schemas.microsoft.com/office/drawing/2014/main" id="{60AD508B-D870-9E3A-DA40-B1814A487A6E}"/>
              </a:ext>
            </a:extLst>
          </p:cNvPr>
          <p:cNvSpPr txBox="1"/>
          <p:nvPr/>
        </p:nvSpPr>
        <p:spPr>
          <a:xfrm>
            <a:off x="8299824" y="6342062"/>
            <a:ext cx="37461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Downstream Site of CAFO 1 August 8, 2004</a:t>
            </a:r>
          </a:p>
        </p:txBody>
      </p:sp>
      <p:sp>
        <p:nvSpPr>
          <p:cNvPr id="3" name="Oval 2">
            <a:extLst>
              <a:ext uri="{FF2B5EF4-FFF2-40B4-BE49-F238E27FC236}">
                <a16:creationId xmlns:a16="http://schemas.microsoft.com/office/drawing/2014/main" id="{6AB5FA6D-A943-CEC7-0AA2-862E45C19731}"/>
              </a:ext>
            </a:extLst>
          </p:cNvPr>
          <p:cNvSpPr/>
          <p:nvPr/>
        </p:nvSpPr>
        <p:spPr>
          <a:xfrm>
            <a:off x="6629400" y="971550"/>
            <a:ext cx="2428875" cy="2171700"/>
          </a:xfrm>
          <a:prstGeom prst="ellipse">
            <a:avLst/>
          </a:prstGeom>
          <a:solidFill>
            <a:srgbClr val="FFFF00">
              <a:alpha val="20924"/>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30017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E9F215-3273-DD08-4937-EADD58003410}"/>
              </a:ext>
            </a:extLst>
          </p:cNvPr>
          <p:cNvPicPr>
            <a:picLocks noChangeAspect="1"/>
          </p:cNvPicPr>
          <p:nvPr/>
        </p:nvPicPr>
        <p:blipFill>
          <a:blip r:embed="rId2"/>
          <a:stretch>
            <a:fillRect/>
          </a:stretch>
        </p:blipFill>
        <p:spPr>
          <a:xfrm>
            <a:off x="624960" y="0"/>
            <a:ext cx="10942079" cy="6858000"/>
          </a:xfrm>
          <a:prstGeom prst="rect">
            <a:avLst/>
          </a:prstGeom>
        </p:spPr>
      </p:pic>
    </p:spTree>
    <p:extLst>
      <p:ext uri="{BB962C8B-B14F-4D97-AF65-F5344CB8AC3E}">
        <p14:creationId xmlns:p14="http://schemas.microsoft.com/office/powerpoint/2010/main" val="3359992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81796-7191-E3EE-DA41-5A3E5FDED9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A7E46D-FCB5-B0F1-BCB0-A8F30CFD90CC}"/>
              </a:ext>
            </a:extLst>
          </p:cNvPr>
          <p:cNvSpPr>
            <a:spLocks noGrp="1"/>
          </p:cNvSpPr>
          <p:nvPr>
            <p:ph type="title"/>
          </p:nvPr>
        </p:nvSpPr>
        <p:spPr>
          <a:xfrm>
            <a:off x="0" y="18255"/>
            <a:ext cx="10515600" cy="1325563"/>
          </a:xfrm>
        </p:spPr>
        <p:txBody>
          <a:bodyPr/>
          <a:lstStyle/>
          <a:p>
            <a:r>
              <a:rPr lang="en-US" dirty="0"/>
              <a:t>What Do We Know: What Impacts Do We See in the Pine River Watershed?</a:t>
            </a:r>
          </a:p>
        </p:txBody>
      </p:sp>
      <p:sp>
        <p:nvSpPr>
          <p:cNvPr id="3" name="Content Placeholder 2">
            <a:extLst>
              <a:ext uri="{FF2B5EF4-FFF2-40B4-BE49-F238E27FC236}">
                <a16:creationId xmlns:a16="http://schemas.microsoft.com/office/drawing/2014/main" id="{09107909-0408-03A1-2BE3-063C874EED48}"/>
              </a:ext>
            </a:extLst>
          </p:cNvPr>
          <p:cNvSpPr>
            <a:spLocks noGrp="1"/>
          </p:cNvSpPr>
          <p:nvPr>
            <p:ph idx="1"/>
          </p:nvPr>
        </p:nvSpPr>
        <p:spPr/>
        <p:txBody>
          <a:bodyPr/>
          <a:lstStyle/>
          <a:p>
            <a:r>
              <a:rPr lang="en-US" dirty="0"/>
              <a:t>Heavy algal blooms: unsightly, potentially toxic, likely impacting the local and regional economy</a:t>
            </a:r>
          </a:p>
          <a:p>
            <a:r>
              <a:rPr lang="en-US" i="1" dirty="0"/>
              <a:t>E. coli </a:t>
            </a:r>
            <a:r>
              <a:rPr lang="en-US" dirty="0"/>
              <a:t>levels are high enough to pose human health risks</a:t>
            </a:r>
          </a:p>
          <a:p>
            <a:r>
              <a:rPr lang="en-US" i="1" dirty="0"/>
              <a:t>E. coli </a:t>
            </a:r>
            <a:r>
              <a:rPr lang="en-US" dirty="0"/>
              <a:t>is resistant to antibiotics: both livestock and human antibiotics</a:t>
            </a:r>
          </a:p>
          <a:p>
            <a:r>
              <a:rPr lang="en-US" dirty="0"/>
              <a:t>Dissolved oxygen levels are low impacting the ecosystem of the Pine River</a:t>
            </a:r>
          </a:p>
        </p:txBody>
      </p:sp>
      <p:cxnSp>
        <p:nvCxnSpPr>
          <p:cNvPr id="5" name="Straight Connector 4">
            <a:extLst>
              <a:ext uri="{FF2B5EF4-FFF2-40B4-BE49-F238E27FC236}">
                <a16:creationId xmlns:a16="http://schemas.microsoft.com/office/drawing/2014/main" id="{789D8B42-0B67-66F0-7BE0-5D50256BD9AD}"/>
              </a:ext>
            </a:extLst>
          </p:cNvPr>
          <p:cNvCxnSpPr/>
          <p:nvPr/>
        </p:nvCxnSpPr>
        <p:spPr>
          <a:xfrm>
            <a:off x="0" y="1343818"/>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9630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ud&#10;&#10;Description automatically generated">
            <a:extLst>
              <a:ext uri="{FF2B5EF4-FFF2-40B4-BE49-F238E27FC236}">
                <a16:creationId xmlns:a16="http://schemas.microsoft.com/office/drawing/2014/main" id="{30D01965-EF52-1A0C-F51B-2923BE3DCA00}"/>
              </a:ext>
            </a:extLst>
          </p:cNvPr>
          <p:cNvPicPr>
            <a:picLocks noChangeAspect="1"/>
          </p:cNvPicPr>
          <p:nvPr/>
        </p:nvPicPr>
        <p:blipFill>
          <a:blip r:embed="rId3"/>
          <a:stretch>
            <a:fillRect/>
          </a:stretch>
        </p:blipFill>
        <p:spPr>
          <a:xfrm>
            <a:off x="3175" y="3175"/>
            <a:ext cx="6564312" cy="5227638"/>
          </a:xfrm>
          <a:prstGeom prst="rect">
            <a:avLst/>
          </a:prstGeom>
        </p:spPr>
      </p:pic>
      <p:pic>
        <p:nvPicPr>
          <p:cNvPr id="3" name="Picture 2">
            <a:extLst>
              <a:ext uri="{FF2B5EF4-FFF2-40B4-BE49-F238E27FC236}">
                <a16:creationId xmlns:a16="http://schemas.microsoft.com/office/drawing/2014/main" id="{3A5E0BBD-D936-91F5-372C-DDBA9C5FF6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2425" y="2744787"/>
            <a:ext cx="5486400" cy="4114800"/>
          </a:xfrm>
          <a:prstGeom prst="rect">
            <a:avLst/>
          </a:prstGeom>
        </p:spPr>
      </p:pic>
      <p:sp>
        <p:nvSpPr>
          <p:cNvPr id="4" name="TextBox 3">
            <a:extLst>
              <a:ext uri="{FF2B5EF4-FFF2-40B4-BE49-F238E27FC236}">
                <a16:creationId xmlns:a16="http://schemas.microsoft.com/office/drawing/2014/main" id="{6DEF3A31-568E-842C-3F94-41BE975B751F}"/>
              </a:ext>
            </a:extLst>
          </p:cNvPr>
          <p:cNvSpPr txBox="1"/>
          <p:nvPr/>
        </p:nvSpPr>
        <p:spPr>
          <a:xfrm>
            <a:off x="7477125" y="2367264"/>
            <a:ext cx="43783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Raw manure dump, Pine River, May, 2024</a:t>
            </a:r>
          </a:p>
        </p:txBody>
      </p:sp>
      <p:sp>
        <p:nvSpPr>
          <p:cNvPr id="5" name="TextBox 4">
            <a:extLst>
              <a:ext uri="{FF2B5EF4-FFF2-40B4-BE49-F238E27FC236}">
                <a16:creationId xmlns:a16="http://schemas.microsoft.com/office/drawing/2014/main" id="{F4A62879-D6CC-43FD-D273-FE3F50B61F8B}"/>
              </a:ext>
            </a:extLst>
          </p:cNvPr>
          <p:cNvSpPr txBox="1"/>
          <p:nvPr/>
        </p:nvSpPr>
        <p:spPr>
          <a:xfrm>
            <a:off x="6900333" y="326571"/>
            <a:ext cx="508967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t>Manure dumps are now an annual occurrence sometimes occurring two or three times – usually in the area of the Pine River above the mill pond</a:t>
            </a:r>
            <a:endParaRPr lang="en-US"/>
          </a:p>
        </p:txBody>
      </p:sp>
    </p:spTree>
    <p:extLst>
      <p:ext uri="{BB962C8B-B14F-4D97-AF65-F5344CB8AC3E}">
        <p14:creationId xmlns:p14="http://schemas.microsoft.com/office/powerpoint/2010/main" val="2517467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B5CB739-1CB1-5E3D-78B4-8C2B26E0D184}"/>
              </a:ext>
            </a:extLst>
          </p:cNvPr>
          <p:cNvPicPr>
            <a:picLocks noGrp="1" noChangeAspect="1"/>
          </p:cNvPicPr>
          <p:nvPr>
            <p:ph idx="1"/>
          </p:nvPr>
        </p:nvPicPr>
        <p:blipFill>
          <a:blip r:embed="rId3"/>
          <a:stretch>
            <a:fillRect/>
          </a:stretch>
        </p:blipFill>
        <p:spPr>
          <a:xfrm>
            <a:off x="927340" y="238110"/>
            <a:ext cx="10351697" cy="6376178"/>
          </a:xfrm>
        </p:spPr>
      </p:pic>
      <p:sp>
        <p:nvSpPr>
          <p:cNvPr id="2" name="TextBox 1">
            <a:extLst>
              <a:ext uri="{FF2B5EF4-FFF2-40B4-BE49-F238E27FC236}">
                <a16:creationId xmlns:a16="http://schemas.microsoft.com/office/drawing/2014/main" id="{816D0D07-0BDA-FC01-8A86-280C70320DCF}"/>
              </a:ext>
            </a:extLst>
          </p:cNvPr>
          <p:cNvSpPr txBox="1"/>
          <p:nvPr/>
        </p:nvSpPr>
        <p:spPr>
          <a:xfrm rot="-5400000">
            <a:off x="-64035" y="3424012"/>
            <a:ext cx="17058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CFU/100 mL</a:t>
            </a:r>
          </a:p>
        </p:txBody>
      </p:sp>
      <p:cxnSp>
        <p:nvCxnSpPr>
          <p:cNvPr id="5" name="Straight Connector 4">
            <a:extLst>
              <a:ext uri="{FF2B5EF4-FFF2-40B4-BE49-F238E27FC236}">
                <a16:creationId xmlns:a16="http://schemas.microsoft.com/office/drawing/2014/main" id="{1ACAECDA-D18A-3DD6-CFF9-EB272FF0A190}"/>
              </a:ext>
            </a:extLst>
          </p:cNvPr>
          <p:cNvCxnSpPr/>
          <p:nvPr/>
        </p:nvCxnSpPr>
        <p:spPr>
          <a:xfrm>
            <a:off x="1371600" y="5486400"/>
            <a:ext cx="9907437"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C0584C99-8D9F-D1BC-2CC0-E98914B8CBDC}"/>
              </a:ext>
            </a:extLst>
          </p:cNvPr>
          <p:cNvSpPr txBox="1"/>
          <p:nvPr/>
        </p:nvSpPr>
        <p:spPr>
          <a:xfrm>
            <a:off x="8929687" y="6109884"/>
            <a:ext cx="2290242" cy="369332"/>
          </a:xfrm>
          <a:prstGeom prst="rect">
            <a:avLst/>
          </a:prstGeom>
          <a:noFill/>
        </p:spPr>
        <p:txBody>
          <a:bodyPr wrap="none" rtlCol="0">
            <a:spAutoFit/>
          </a:bodyPr>
          <a:lstStyle/>
          <a:p>
            <a:r>
              <a:rPr lang="en-US" dirty="0"/>
              <a:t>No swimming criteria</a:t>
            </a:r>
          </a:p>
        </p:txBody>
      </p:sp>
      <p:cxnSp>
        <p:nvCxnSpPr>
          <p:cNvPr id="8" name="Straight Arrow Connector 7">
            <a:extLst>
              <a:ext uri="{FF2B5EF4-FFF2-40B4-BE49-F238E27FC236}">
                <a16:creationId xmlns:a16="http://schemas.microsoft.com/office/drawing/2014/main" id="{5C72245D-006A-8D3B-BB57-9358D27E8BE5}"/>
              </a:ext>
            </a:extLst>
          </p:cNvPr>
          <p:cNvCxnSpPr>
            <a:cxnSpLocks/>
          </p:cNvCxnSpPr>
          <p:nvPr/>
        </p:nvCxnSpPr>
        <p:spPr>
          <a:xfrm flipH="1" flipV="1">
            <a:off x="8501063" y="5581220"/>
            <a:ext cx="1014412" cy="5286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938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6"/>
          <p:cNvSpPr>
            <a:spLocks noChangeArrowheads="1"/>
          </p:cNvSpPr>
          <p:nvPr/>
        </p:nvSpPr>
        <p:spPr bwMode="auto">
          <a:xfrm>
            <a:off x="1718318" y="712611"/>
            <a:ext cx="8492482"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sz="1200" b="1" dirty="0">
              <a:latin typeface="Arial"/>
              <a:cs typeface="Arial"/>
            </a:endParaRPr>
          </a:p>
          <a:p>
            <a:r>
              <a:rPr lang="en-US" sz="2400" b="1" dirty="0">
                <a:latin typeface="Arial"/>
                <a:cs typeface="Arial"/>
              </a:rPr>
              <a:t>• MICs provide more detailed information </a:t>
            </a:r>
          </a:p>
          <a:p>
            <a:r>
              <a:rPr lang="en-US" sz="2400" b="1" dirty="0">
                <a:latin typeface="Arial"/>
                <a:cs typeface="Arial"/>
              </a:rPr>
              <a:t>  regarding resistance</a:t>
            </a:r>
          </a:p>
        </p:txBody>
      </p:sp>
      <p:pic>
        <p:nvPicPr>
          <p:cNvPr id="2" name="Picture 1" descr="Screen Shot 2014-11-22 at 1.16.32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681882"/>
            <a:ext cx="6711492" cy="5176118"/>
          </a:xfrm>
          <a:prstGeom prst="rect">
            <a:avLst/>
          </a:prstGeom>
        </p:spPr>
      </p:pic>
      <p:sp>
        <p:nvSpPr>
          <p:cNvPr id="7" name="TextBox 6"/>
          <p:cNvSpPr txBox="1"/>
          <p:nvPr/>
        </p:nvSpPr>
        <p:spPr>
          <a:xfrm>
            <a:off x="8235493" y="2639832"/>
            <a:ext cx="2370181" cy="2308324"/>
          </a:xfrm>
          <a:prstGeom prst="rect">
            <a:avLst/>
          </a:prstGeom>
          <a:noFill/>
        </p:spPr>
        <p:txBody>
          <a:bodyPr wrap="square" rtlCol="0">
            <a:spAutoFit/>
          </a:bodyPr>
          <a:lstStyle/>
          <a:p>
            <a:r>
              <a:rPr lang="en-US" sz="1200" dirty="0">
                <a:latin typeface="Arial"/>
                <a:cs typeface="Arial"/>
              </a:rPr>
              <a:t>TC – tetracycline	ribosome</a:t>
            </a:r>
          </a:p>
          <a:p>
            <a:r>
              <a:rPr lang="en-US" sz="1200" dirty="0">
                <a:latin typeface="Arial"/>
                <a:cs typeface="Arial"/>
              </a:rPr>
              <a:t>EM – erythromycin	ribosome</a:t>
            </a:r>
          </a:p>
          <a:p>
            <a:r>
              <a:rPr lang="en-US" sz="1200" dirty="0">
                <a:latin typeface="Arial"/>
                <a:cs typeface="Arial"/>
              </a:rPr>
              <a:t>AZ – azithromycin	ribosome</a:t>
            </a:r>
          </a:p>
          <a:p>
            <a:r>
              <a:rPr lang="en-US" sz="1200" dirty="0">
                <a:latin typeface="Arial"/>
                <a:cs typeface="Arial"/>
              </a:rPr>
              <a:t>SM – streptomycin	ribosome</a:t>
            </a:r>
          </a:p>
          <a:p>
            <a:r>
              <a:rPr lang="en-US" sz="1200" dirty="0">
                <a:latin typeface="Arial"/>
                <a:cs typeface="Arial"/>
              </a:rPr>
              <a:t>CL – chloramphenicol  ribosome</a:t>
            </a:r>
          </a:p>
          <a:p>
            <a:r>
              <a:rPr lang="en-US" sz="1200" dirty="0">
                <a:latin typeface="Arial"/>
                <a:cs typeface="Arial"/>
              </a:rPr>
              <a:t>AC – ampicillin	cell wall</a:t>
            </a:r>
          </a:p>
          <a:p>
            <a:endParaRPr lang="en-US" sz="1200" dirty="0">
              <a:latin typeface="Arial"/>
              <a:cs typeface="Arial"/>
            </a:endParaRPr>
          </a:p>
        </p:txBody>
      </p:sp>
      <p:sp>
        <p:nvSpPr>
          <p:cNvPr id="3" name="Title 2"/>
          <p:cNvSpPr>
            <a:spLocks noGrp="1"/>
          </p:cNvSpPr>
          <p:nvPr>
            <p:ph type="title"/>
          </p:nvPr>
        </p:nvSpPr>
        <p:spPr>
          <a:xfrm>
            <a:off x="1981200" y="0"/>
            <a:ext cx="8229600" cy="713196"/>
          </a:xfrm>
        </p:spPr>
        <p:txBody>
          <a:bodyPr>
            <a:normAutofit/>
          </a:bodyPr>
          <a:lstStyle/>
          <a:p>
            <a:r>
              <a:rPr lang="en-US" dirty="0"/>
              <a:t>Bacteriology</a:t>
            </a:r>
          </a:p>
        </p:txBody>
      </p:sp>
      <p:cxnSp>
        <p:nvCxnSpPr>
          <p:cNvPr id="6" name="Straight Connector 5"/>
          <p:cNvCxnSpPr/>
          <p:nvPr/>
        </p:nvCxnSpPr>
        <p:spPr>
          <a:xfrm>
            <a:off x="1524000" y="893169"/>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B76A169A-779F-B72C-20B6-5324CD69D074}"/>
              </a:ext>
            </a:extLst>
          </p:cNvPr>
          <p:cNvSpPr txBox="1"/>
          <p:nvPr/>
        </p:nvSpPr>
        <p:spPr>
          <a:xfrm>
            <a:off x="8562109" y="5213383"/>
            <a:ext cx="2847109" cy="830997"/>
          </a:xfrm>
          <a:prstGeom prst="rect">
            <a:avLst/>
          </a:prstGeom>
          <a:noFill/>
        </p:spPr>
        <p:txBody>
          <a:bodyPr wrap="square" rtlCol="0">
            <a:spAutoFit/>
          </a:bodyPr>
          <a:lstStyle/>
          <a:p>
            <a:pPr algn="ctr"/>
            <a:r>
              <a:rPr lang="en-US" sz="2400" b="1" dirty="0">
                <a:solidFill>
                  <a:srgbClr val="FF0000"/>
                </a:solidFill>
              </a:rPr>
              <a:t>Red </a:t>
            </a:r>
            <a:r>
              <a:rPr lang="en-US" sz="2400" dirty="0"/>
              <a:t>values indicate resistance</a:t>
            </a:r>
            <a:endParaRPr lang="en-US" sz="2400" b="1" dirty="0">
              <a:solidFill>
                <a:srgbClr val="FF0000"/>
              </a:solidFill>
            </a:endParaRPr>
          </a:p>
        </p:txBody>
      </p:sp>
    </p:spTree>
    <p:extLst>
      <p:ext uri="{BB962C8B-B14F-4D97-AF65-F5344CB8AC3E}">
        <p14:creationId xmlns:p14="http://schemas.microsoft.com/office/powerpoint/2010/main" val="4261479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55B95-5B32-2228-C33F-EF725BF43524}"/>
              </a:ext>
            </a:extLst>
          </p:cNvPr>
          <p:cNvSpPr>
            <a:spLocks noGrp="1"/>
          </p:cNvSpPr>
          <p:nvPr>
            <p:ph type="title"/>
          </p:nvPr>
        </p:nvSpPr>
        <p:spPr>
          <a:xfrm>
            <a:off x="838200" y="-43088"/>
            <a:ext cx="10515600" cy="948672"/>
          </a:xfrm>
        </p:spPr>
        <p:txBody>
          <a:bodyPr/>
          <a:lstStyle/>
          <a:p>
            <a:r>
              <a:rPr lang="en-US" dirty="0"/>
              <a:t>ARG Prevalence: Maple River Watershed</a:t>
            </a:r>
          </a:p>
        </p:txBody>
      </p:sp>
      <p:pic>
        <p:nvPicPr>
          <p:cNvPr id="5" name="Content Placeholder 4" descr="A map of a train&#10;&#10;Description automatically generated">
            <a:extLst>
              <a:ext uri="{FF2B5EF4-FFF2-40B4-BE49-F238E27FC236}">
                <a16:creationId xmlns:a16="http://schemas.microsoft.com/office/drawing/2014/main" id="{F85D3FD9-DAAE-AAF6-36BA-15ACAF19F6CF}"/>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732350" y="1456872"/>
            <a:ext cx="9649390" cy="4900486"/>
          </a:xfrm>
        </p:spPr>
      </p:pic>
      <p:sp>
        <p:nvSpPr>
          <p:cNvPr id="3" name="TextBox 2">
            <a:extLst>
              <a:ext uri="{FF2B5EF4-FFF2-40B4-BE49-F238E27FC236}">
                <a16:creationId xmlns:a16="http://schemas.microsoft.com/office/drawing/2014/main" id="{B414F75C-1F8B-8E2A-9EDE-005F177D23BC}"/>
              </a:ext>
            </a:extLst>
          </p:cNvPr>
          <p:cNvSpPr txBox="1"/>
          <p:nvPr/>
        </p:nvSpPr>
        <p:spPr>
          <a:xfrm>
            <a:off x="8267592" y="3402266"/>
            <a:ext cx="3924408" cy="400110"/>
          </a:xfrm>
          <a:prstGeom prst="rect">
            <a:avLst/>
          </a:prstGeom>
          <a:noFill/>
        </p:spPr>
        <p:txBody>
          <a:bodyPr wrap="none" rtlCol="0">
            <a:spAutoFit/>
          </a:bodyPr>
          <a:lstStyle/>
          <a:p>
            <a:r>
              <a:rPr lang="en-US" sz="2000" dirty="0">
                <a:solidFill>
                  <a:srgbClr val="FF0000"/>
                </a:solidFill>
              </a:rPr>
              <a:t>Red </a:t>
            </a:r>
            <a:r>
              <a:rPr lang="en-US" sz="2000" dirty="0"/>
              <a:t>numbers = Downstream Sites</a:t>
            </a:r>
            <a:endParaRPr lang="en-US" sz="2000" dirty="0">
              <a:solidFill>
                <a:srgbClr val="FF0000"/>
              </a:solidFill>
            </a:endParaRPr>
          </a:p>
        </p:txBody>
      </p:sp>
      <p:sp>
        <p:nvSpPr>
          <p:cNvPr id="4" name="TextBox 3">
            <a:extLst>
              <a:ext uri="{FF2B5EF4-FFF2-40B4-BE49-F238E27FC236}">
                <a16:creationId xmlns:a16="http://schemas.microsoft.com/office/drawing/2014/main" id="{8E9235A2-BDF7-3A09-7B09-BE62394882C1}"/>
              </a:ext>
            </a:extLst>
          </p:cNvPr>
          <p:cNvSpPr txBox="1"/>
          <p:nvPr/>
        </p:nvSpPr>
        <p:spPr>
          <a:xfrm>
            <a:off x="7125614" y="1728452"/>
            <a:ext cx="3582712" cy="400110"/>
          </a:xfrm>
          <a:prstGeom prst="rect">
            <a:avLst/>
          </a:prstGeom>
          <a:noFill/>
        </p:spPr>
        <p:txBody>
          <a:bodyPr wrap="none" rtlCol="0">
            <a:spAutoFit/>
          </a:bodyPr>
          <a:lstStyle/>
          <a:p>
            <a:r>
              <a:rPr lang="en-US" dirty="0">
                <a:solidFill>
                  <a:schemeClr val="accent3"/>
                </a:solidFill>
              </a:rPr>
              <a:t>Green </a:t>
            </a:r>
            <a:r>
              <a:rPr lang="en-US" dirty="0"/>
              <a:t>numbers = </a:t>
            </a:r>
            <a:r>
              <a:rPr lang="en-US" sz="2000" dirty="0"/>
              <a:t>Upstream</a:t>
            </a:r>
            <a:r>
              <a:rPr lang="en-US" dirty="0"/>
              <a:t> Sites</a:t>
            </a:r>
            <a:endParaRPr lang="en-US" dirty="0">
              <a:solidFill>
                <a:schemeClr val="accent3"/>
              </a:solidFill>
            </a:endParaRPr>
          </a:p>
        </p:txBody>
      </p:sp>
      <p:sp>
        <p:nvSpPr>
          <p:cNvPr id="6" name="TextBox 5">
            <a:extLst>
              <a:ext uri="{FF2B5EF4-FFF2-40B4-BE49-F238E27FC236}">
                <a16:creationId xmlns:a16="http://schemas.microsoft.com/office/drawing/2014/main" id="{6CC31C01-CE5C-EEF4-DEAC-D8DA3813C324}"/>
              </a:ext>
            </a:extLst>
          </p:cNvPr>
          <p:cNvSpPr txBox="1"/>
          <p:nvPr/>
        </p:nvSpPr>
        <p:spPr>
          <a:xfrm>
            <a:off x="4102386" y="3771598"/>
            <a:ext cx="2049985" cy="400110"/>
          </a:xfrm>
          <a:prstGeom prst="rect">
            <a:avLst/>
          </a:prstGeom>
          <a:noFill/>
        </p:spPr>
        <p:txBody>
          <a:bodyPr wrap="none" rtlCol="0">
            <a:spAutoFit/>
          </a:bodyPr>
          <a:lstStyle/>
          <a:p>
            <a:r>
              <a:rPr lang="en-US" sz="2000" b="1" dirty="0"/>
              <a:t>CAFO Locations</a:t>
            </a:r>
          </a:p>
        </p:txBody>
      </p:sp>
      <p:cxnSp>
        <p:nvCxnSpPr>
          <p:cNvPr id="8" name="Straight Arrow Connector 7">
            <a:extLst>
              <a:ext uri="{FF2B5EF4-FFF2-40B4-BE49-F238E27FC236}">
                <a16:creationId xmlns:a16="http://schemas.microsoft.com/office/drawing/2014/main" id="{3DA4B202-03DE-28CA-0072-F8D076B3620E}"/>
              </a:ext>
            </a:extLst>
          </p:cNvPr>
          <p:cNvCxnSpPr>
            <a:cxnSpLocks/>
          </p:cNvCxnSpPr>
          <p:nvPr/>
        </p:nvCxnSpPr>
        <p:spPr>
          <a:xfrm flipV="1">
            <a:off x="5035470" y="2919060"/>
            <a:ext cx="1116901" cy="88331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29C6453D-1D5A-4DA4-8339-3D88EA6AD4D8}"/>
              </a:ext>
            </a:extLst>
          </p:cNvPr>
          <p:cNvCxnSpPr/>
          <p:nvPr/>
        </p:nvCxnSpPr>
        <p:spPr>
          <a:xfrm>
            <a:off x="5384737" y="4140930"/>
            <a:ext cx="1424354" cy="71758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28BE8B6-26C6-F0E7-3F49-1E01B7FBB189}"/>
              </a:ext>
            </a:extLst>
          </p:cNvPr>
          <p:cNvCxnSpPr>
            <a:cxnSpLocks/>
          </p:cNvCxnSpPr>
          <p:nvPr/>
        </p:nvCxnSpPr>
        <p:spPr>
          <a:xfrm>
            <a:off x="0" y="952023"/>
            <a:ext cx="1219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D8824B21-CFBC-7495-EFEF-1F84E0B16E4A}"/>
              </a:ext>
            </a:extLst>
          </p:cNvPr>
          <p:cNvCxnSpPr>
            <a:cxnSpLocks/>
          </p:cNvCxnSpPr>
          <p:nvPr/>
        </p:nvCxnSpPr>
        <p:spPr>
          <a:xfrm>
            <a:off x="4102386" y="4411963"/>
            <a:ext cx="2454659" cy="1782982"/>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82C69C17-B14C-72CF-E7FD-00D8BE50227A}"/>
              </a:ext>
            </a:extLst>
          </p:cNvPr>
          <p:cNvSpPr txBox="1"/>
          <p:nvPr/>
        </p:nvSpPr>
        <p:spPr>
          <a:xfrm>
            <a:off x="3894714" y="5306655"/>
            <a:ext cx="1490023" cy="646331"/>
          </a:xfrm>
          <a:prstGeom prst="rect">
            <a:avLst/>
          </a:prstGeom>
          <a:noFill/>
        </p:spPr>
        <p:txBody>
          <a:bodyPr wrap="none" rtlCol="0">
            <a:spAutoFit/>
          </a:bodyPr>
          <a:lstStyle/>
          <a:p>
            <a:r>
              <a:rPr lang="en-US" dirty="0"/>
              <a:t>General Flow</a:t>
            </a:r>
          </a:p>
          <a:p>
            <a:r>
              <a:rPr lang="en-US" dirty="0"/>
              <a:t>Direction</a:t>
            </a:r>
          </a:p>
        </p:txBody>
      </p:sp>
      <p:sp>
        <p:nvSpPr>
          <p:cNvPr id="7" name="TextBox 6">
            <a:extLst>
              <a:ext uri="{FF2B5EF4-FFF2-40B4-BE49-F238E27FC236}">
                <a16:creationId xmlns:a16="http://schemas.microsoft.com/office/drawing/2014/main" id="{FBF9B59B-F74D-5762-F0BF-F74873DB3699}"/>
              </a:ext>
            </a:extLst>
          </p:cNvPr>
          <p:cNvSpPr txBox="1"/>
          <p:nvPr/>
        </p:nvSpPr>
        <p:spPr>
          <a:xfrm>
            <a:off x="0" y="2919060"/>
            <a:ext cx="4128053" cy="646331"/>
          </a:xfrm>
          <a:prstGeom prst="rect">
            <a:avLst/>
          </a:prstGeom>
          <a:noFill/>
        </p:spPr>
        <p:txBody>
          <a:bodyPr wrap="none" rtlCol="0">
            <a:spAutoFit/>
          </a:bodyPr>
          <a:lstStyle/>
          <a:p>
            <a:r>
              <a:rPr lang="en-US" b="1" dirty="0"/>
              <a:t>Denominators</a:t>
            </a:r>
            <a:r>
              <a:rPr lang="en-US" dirty="0"/>
              <a:t> = # of samples taken</a:t>
            </a:r>
          </a:p>
          <a:p>
            <a:r>
              <a:rPr lang="en-US" b="1" dirty="0"/>
              <a:t>Numerators</a:t>
            </a:r>
            <a:r>
              <a:rPr lang="en-US" dirty="0"/>
              <a:t> = # of positive hits for </a:t>
            </a:r>
            <a:r>
              <a:rPr lang="en-US" dirty="0" err="1"/>
              <a:t>TetW</a:t>
            </a:r>
            <a:endParaRPr lang="en-US" dirty="0"/>
          </a:p>
        </p:txBody>
      </p:sp>
    </p:spTree>
    <p:extLst>
      <p:ext uri="{BB962C8B-B14F-4D97-AF65-F5344CB8AC3E}">
        <p14:creationId xmlns:p14="http://schemas.microsoft.com/office/powerpoint/2010/main" val="3307749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8D1D-7928-E9DA-84FC-F1C29C1F317A}"/>
              </a:ext>
            </a:extLst>
          </p:cNvPr>
          <p:cNvSpPr>
            <a:spLocks noGrp="1"/>
          </p:cNvSpPr>
          <p:nvPr>
            <p:ph type="title"/>
          </p:nvPr>
        </p:nvSpPr>
        <p:spPr>
          <a:xfrm>
            <a:off x="0" y="18255"/>
            <a:ext cx="12192000" cy="1325563"/>
          </a:xfrm>
        </p:spPr>
        <p:txBody>
          <a:bodyPr/>
          <a:lstStyle/>
          <a:p>
            <a:r>
              <a:rPr lang="en-US" dirty="0"/>
              <a:t>What Changes Have Been Made Over 20 Years to Help the Problem in the Pine River?</a:t>
            </a:r>
          </a:p>
        </p:txBody>
      </p:sp>
      <p:sp>
        <p:nvSpPr>
          <p:cNvPr id="3" name="Content Placeholder 2">
            <a:extLst>
              <a:ext uri="{FF2B5EF4-FFF2-40B4-BE49-F238E27FC236}">
                <a16:creationId xmlns:a16="http://schemas.microsoft.com/office/drawing/2014/main" id="{D6B4F2B5-1EE3-205A-0386-66FD65713A97}"/>
              </a:ext>
            </a:extLst>
          </p:cNvPr>
          <p:cNvSpPr>
            <a:spLocks noGrp="1"/>
          </p:cNvSpPr>
          <p:nvPr>
            <p:ph idx="1"/>
          </p:nvPr>
        </p:nvSpPr>
        <p:spPr/>
        <p:txBody>
          <a:bodyPr vert="horz" lIns="91440" tIns="45720" rIns="91440" bIns="45720" rtlCol="0" anchor="t">
            <a:normAutofit/>
          </a:bodyPr>
          <a:lstStyle/>
          <a:p>
            <a:r>
              <a:rPr lang="en-US" dirty="0"/>
              <a:t>Not much…</a:t>
            </a:r>
          </a:p>
          <a:p>
            <a:pPr lvl="1"/>
            <a:r>
              <a:rPr lang="en-US" dirty="0"/>
              <a:t>Lots of sampling: Alma College, EGLE, CMU, SVSU, Some non-profit organizations such as FLOW</a:t>
            </a:r>
          </a:p>
          <a:p>
            <a:pPr lvl="1"/>
            <a:r>
              <a:rPr lang="en-US" dirty="0"/>
              <a:t>Peer-reviewed papers showing what the problem is, and the likely cause</a:t>
            </a:r>
          </a:p>
          <a:p>
            <a:pPr lvl="1"/>
            <a:r>
              <a:rPr lang="en-US" dirty="0"/>
              <a:t>Involvement and concern from:</a:t>
            </a:r>
          </a:p>
          <a:p>
            <a:pPr lvl="2"/>
            <a:r>
              <a:rPr lang="en-US" dirty="0"/>
              <a:t>Cities of Alma and St. Louis</a:t>
            </a:r>
          </a:p>
          <a:p>
            <a:pPr lvl="2"/>
            <a:r>
              <a:rPr lang="en-US" dirty="0"/>
              <a:t>Mid-Michigan District Health Department</a:t>
            </a:r>
          </a:p>
          <a:p>
            <a:pPr lvl="2"/>
            <a:r>
              <a:rPr lang="en-US" dirty="0"/>
              <a:t>EGLE</a:t>
            </a:r>
          </a:p>
          <a:p>
            <a:pPr lvl="1"/>
            <a:r>
              <a:rPr lang="en-US" dirty="0"/>
              <a:t>Regulations were tightened a bit</a:t>
            </a:r>
          </a:p>
        </p:txBody>
      </p:sp>
      <p:cxnSp>
        <p:nvCxnSpPr>
          <p:cNvPr id="5" name="Straight Connector 4">
            <a:extLst>
              <a:ext uri="{FF2B5EF4-FFF2-40B4-BE49-F238E27FC236}">
                <a16:creationId xmlns:a16="http://schemas.microsoft.com/office/drawing/2014/main" id="{9177AC20-E748-4AF2-D8D3-CA1A6710E8C2}"/>
              </a:ext>
            </a:extLst>
          </p:cNvPr>
          <p:cNvCxnSpPr/>
          <p:nvPr/>
        </p:nvCxnSpPr>
        <p:spPr>
          <a:xfrm>
            <a:off x="0" y="1391271"/>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5420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9BDB-A9D1-E6D6-9D76-A02DC3128120}"/>
              </a:ext>
            </a:extLst>
          </p:cNvPr>
          <p:cNvSpPr>
            <a:spLocks noGrp="1"/>
          </p:cNvSpPr>
          <p:nvPr>
            <p:ph type="title"/>
          </p:nvPr>
        </p:nvSpPr>
        <p:spPr>
          <a:xfrm>
            <a:off x="0" y="18255"/>
            <a:ext cx="10515600" cy="1325563"/>
          </a:xfrm>
        </p:spPr>
        <p:txBody>
          <a:bodyPr/>
          <a:lstStyle/>
          <a:p>
            <a:r>
              <a:rPr lang="en-US" dirty="0"/>
              <a:t>Community Concerns…</a:t>
            </a:r>
          </a:p>
        </p:txBody>
      </p:sp>
      <p:sp>
        <p:nvSpPr>
          <p:cNvPr id="3" name="Content Placeholder 2">
            <a:extLst>
              <a:ext uri="{FF2B5EF4-FFF2-40B4-BE49-F238E27FC236}">
                <a16:creationId xmlns:a16="http://schemas.microsoft.com/office/drawing/2014/main" id="{76855067-122A-7B38-8A78-C1B09A8FDA66}"/>
              </a:ext>
            </a:extLst>
          </p:cNvPr>
          <p:cNvSpPr>
            <a:spLocks noGrp="1"/>
          </p:cNvSpPr>
          <p:nvPr>
            <p:ph idx="1"/>
          </p:nvPr>
        </p:nvSpPr>
        <p:spPr>
          <a:xfrm>
            <a:off x="439838" y="1343818"/>
            <a:ext cx="10913962" cy="4833145"/>
          </a:xfrm>
        </p:spPr>
        <p:txBody>
          <a:bodyPr vert="horz" lIns="91440" tIns="45720" rIns="91440" bIns="45720" rtlCol="0" anchor="t">
            <a:normAutofit/>
          </a:bodyPr>
          <a:lstStyle/>
          <a:p>
            <a:r>
              <a:rPr lang="en-US" dirty="0"/>
              <a:t>More needs to be done:</a:t>
            </a:r>
          </a:p>
          <a:p>
            <a:pPr lvl="1"/>
            <a:r>
              <a:rPr lang="en-US" dirty="0"/>
              <a:t>There is a growing number of people who are concerned with water quality in the watershed</a:t>
            </a:r>
          </a:p>
          <a:p>
            <a:pPr lvl="1"/>
            <a:r>
              <a:rPr lang="en-US" dirty="0"/>
              <a:t>People are concerned about health risks</a:t>
            </a:r>
          </a:p>
          <a:p>
            <a:pPr lvl="1"/>
            <a:r>
              <a:rPr lang="en-US" dirty="0"/>
              <a:t>There is anger that nothing has been done</a:t>
            </a:r>
          </a:p>
          <a:p>
            <a:pPr lvl="1"/>
            <a:r>
              <a:rPr lang="en-US" dirty="0"/>
              <a:t>Preliminary data show some economic impact beginning with drinking water (GAWA) actions </a:t>
            </a:r>
          </a:p>
          <a:p>
            <a:pPr marL="457200" lvl="1" indent="0">
              <a:buNone/>
            </a:pPr>
            <a:endParaRPr lang="en-US" dirty="0"/>
          </a:p>
          <a:p>
            <a:endParaRPr lang="en-US" dirty="0"/>
          </a:p>
        </p:txBody>
      </p:sp>
      <p:cxnSp>
        <p:nvCxnSpPr>
          <p:cNvPr id="5" name="Straight Connector 4">
            <a:extLst>
              <a:ext uri="{FF2B5EF4-FFF2-40B4-BE49-F238E27FC236}">
                <a16:creationId xmlns:a16="http://schemas.microsoft.com/office/drawing/2014/main" id="{A88A8206-E588-2C4D-D46F-FF8E6BC746BD}"/>
              </a:ext>
            </a:extLst>
          </p:cNvPr>
          <p:cNvCxnSpPr/>
          <p:nvPr/>
        </p:nvCxnSpPr>
        <p:spPr>
          <a:xfrm>
            <a:off x="0" y="1215342"/>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9431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B6507-DF38-4E09-47AE-8942A73A4329}"/>
              </a:ext>
            </a:extLst>
          </p:cNvPr>
          <p:cNvSpPr>
            <a:spLocks noGrp="1"/>
          </p:cNvSpPr>
          <p:nvPr>
            <p:ph type="title"/>
          </p:nvPr>
        </p:nvSpPr>
        <p:spPr>
          <a:xfrm>
            <a:off x="85846" y="0"/>
            <a:ext cx="10515600" cy="1325563"/>
          </a:xfrm>
        </p:spPr>
        <p:txBody>
          <a:bodyPr/>
          <a:lstStyle/>
          <a:p>
            <a:r>
              <a:rPr lang="en-US" dirty="0"/>
              <a:t>Our Discussion This Evening…</a:t>
            </a:r>
          </a:p>
        </p:txBody>
      </p:sp>
      <p:sp>
        <p:nvSpPr>
          <p:cNvPr id="3" name="Content Placeholder 2">
            <a:extLst>
              <a:ext uri="{FF2B5EF4-FFF2-40B4-BE49-F238E27FC236}">
                <a16:creationId xmlns:a16="http://schemas.microsoft.com/office/drawing/2014/main" id="{604480E7-9ADB-6E2A-F4FB-0C7FA7CCDFB6}"/>
              </a:ext>
            </a:extLst>
          </p:cNvPr>
          <p:cNvSpPr>
            <a:spLocks noGrp="1"/>
          </p:cNvSpPr>
          <p:nvPr>
            <p:ph idx="1"/>
          </p:nvPr>
        </p:nvSpPr>
        <p:spPr/>
        <p:txBody>
          <a:bodyPr/>
          <a:lstStyle/>
          <a:p>
            <a:r>
              <a:rPr lang="en-US" dirty="0"/>
              <a:t>What do we know about the state of the watershed?</a:t>
            </a:r>
          </a:p>
          <a:p>
            <a:r>
              <a:rPr lang="en-US" dirty="0"/>
              <a:t>What regulatory structure exists for change to be a reality?</a:t>
            </a:r>
          </a:p>
          <a:p>
            <a:r>
              <a:rPr lang="en-US" dirty="0"/>
              <a:t>What are some pathways we can explore?</a:t>
            </a:r>
          </a:p>
        </p:txBody>
      </p:sp>
      <p:cxnSp>
        <p:nvCxnSpPr>
          <p:cNvPr id="5" name="Straight Connector 4">
            <a:extLst>
              <a:ext uri="{FF2B5EF4-FFF2-40B4-BE49-F238E27FC236}">
                <a16:creationId xmlns:a16="http://schemas.microsoft.com/office/drawing/2014/main" id="{14E82D3B-2C13-90C3-9728-C83A4285555E}"/>
              </a:ext>
            </a:extLst>
          </p:cNvPr>
          <p:cNvCxnSpPr/>
          <p:nvPr/>
        </p:nvCxnSpPr>
        <p:spPr>
          <a:xfrm>
            <a:off x="0" y="1088020"/>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5234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FEC5-E482-EFD3-F349-75A2BC55C6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C23C4C-8A1C-A4B1-F606-FB1B77E22A80}"/>
              </a:ext>
            </a:extLst>
          </p:cNvPr>
          <p:cNvSpPr>
            <a:spLocks noGrp="1"/>
          </p:cNvSpPr>
          <p:nvPr>
            <p:ph idx="1"/>
          </p:nvPr>
        </p:nvSpPr>
        <p:spPr/>
        <p:txBody>
          <a:bodyPr vert="horz" lIns="91440" tIns="45720" rIns="91440" bIns="45720" rtlCol="0" anchor="t">
            <a:normAutofit/>
          </a:bodyPr>
          <a:lstStyle/>
          <a:p>
            <a:pPr marL="0" indent="0" algn="ctr">
              <a:buNone/>
            </a:pPr>
            <a:r>
              <a:rPr lang="en-US" sz="6000" dirty="0"/>
              <a:t>Save the Pine,</a:t>
            </a:r>
          </a:p>
          <a:p>
            <a:pPr marL="0" indent="0" algn="ctr">
              <a:buNone/>
            </a:pPr>
            <a:r>
              <a:rPr lang="en-US" sz="6000" dirty="0"/>
              <a:t>Save our Community</a:t>
            </a:r>
          </a:p>
          <a:p>
            <a:pPr marL="0" indent="0" algn="ctr">
              <a:buNone/>
            </a:pPr>
            <a:endParaRPr lang="en-US" sz="6000" dirty="0"/>
          </a:p>
        </p:txBody>
      </p:sp>
    </p:spTree>
    <p:extLst>
      <p:ext uri="{BB962C8B-B14F-4D97-AF65-F5344CB8AC3E}">
        <p14:creationId xmlns:p14="http://schemas.microsoft.com/office/powerpoint/2010/main" val="894262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1EA61-E037-8C57-6BA7-3546333E31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FC20F1-9A41-452C-106C-3195370355E9}"/>
              </a:ext>
            </a:extLst>
          </p:cNvPr>
          <p:cNvSpPr>
            <a:spLocks noGrp="1"/>
          </p:cNvSpPr>
          <p:nvPr>
            <p:ph type="title"/>
          </p:nvPr>
        </p:nvSpPr>
        <p:spPr>
          <a:xfrm>
            <a:off x="0" y="18255"/>
            <a:ext cx="12192000" cy="1325563"/>
          </a:xfrm>
        </p:spPr>
        <p:txBody>
          <a:bodyPr/>
          <a:lstStyle/>
          <a:p>
            <a:r>
              <a:rPr lang="en-US" dirty="0"/>
              <a:t>Foundational Premises</a:t>
            </a:r>
          </a:p>
        </p:txBody>
      </p:sp>
      <p:sp>
        <p:nvSpPr>
          <p:cNvPr id="3" name="Content Placeholder 2">
            <a:extLst>
              <a:ext uri="{FF2B5EF4-FFF2-40B4-BE49-F238E27FC236}">
                <a16:creationId xmlns:a16="http://schemas.microsoft.com/office/drawing/2014/main" id="{8569FD18-3020-9C02-3CAD-CAEB104B9F40}"/>
              </a:ext>
            </a:extLst>
          </p:cNvPr>
          <p:cNvSpPr>
            <a:spLocks noGrp="1"/>
          </p:cNvSpPr>
          <p:nvPr>
            <p:ph idx="1"/>
          </p:nvPr>
        </p:nvSpPr>
        <p:spPr/>
        <p:txBody>
          <a:bodyPr vert="horz" lIns="91440" tIns="45720" rIns="91440" bIns="45720" rtlCol="0" anchor="t">
            <a:normAutofit/>
          </a:bodyPr>
          <a:lstStyle/>
          <a:p>
            <a:pPr marL="0" indent="0">
              <a:buNone/>
            </a:pPr>
            <a:r>
              <a:rPr lang="en-US" dirty="0"/>
              <a:t>Two things are true:</a:t>
            </a:r>
          </a:p>
          <a:p>
            <a:pPr marL="457200" indent="-457200"/>
            <a:r>
              <a:rPr lang="en-US" dirty="0"/>
              <a:t>Agriculture is the life blood of central Michigan</a:t>
            </a:r>
          </a:p>
          <a:p>
            <a:pPr marL="914400" lvl="1" indent="-457200">
              <a:buFont typeface="Courier New" panose="020B0604020202020204" pitchFamily="34" charset="0"/>
              <a:buChar char="o"/>
            </a:pPr>
            <a:r>
              <a:rPr lang="en-US" dirty="0"/>
              <a:t>It defines our economy and our culture; we cannot undermine it.</a:t>
            </a:r>
          </a:p>
          <a:p>
            <a:pPr marL="457200" lvl="1" indent="0">
              <a:buNone/>
            </a:pPr>
            <a:endParaRPr lang="en-US" dirty="0"/>
          </a:p>
          <a:p>
            <a:pPr marL="457200" indent="-457200"/>
            <a:r>
              <a:rPr lang="en-US" dirty="0"/>
              <a:t>Nutrient and bacterial pollution in the Pine River is an on-going crisis</a:t>
            </a:r>
          </a:p>
          <a:p>
            <a:pPr marL="914400" lvl="1" indent="-457200">
              <a:buFont typeface="Courier New" panose="020B0604020202020204" pitchFamily="34" charset="0"/>
              <a:buChar char="o"/>
            </a:pPr>
            <a:r>
              <a:rPr lang="en-US" dirty="0"/>
              <a:t>It undermines our economy, our health, and our sense of community</a:t>
            </a:r>
          </a:p>
          <a:p>
            <a:pPr marL="914400" lvl="1" indent="-457200">
              <a:buFont typeface="Courier New" panose="020B0604020202020204" pitchFamily="34" charset="0"/>
              <a:buChar char="o"/>
            </a:pPr>
            <a:endParaRPr lang="en-US" dirty="0"/>
          </a:p>
          <a:p>
            <a:pPr marL="0" indent="0">
              <a:buNone/>
            </a:pPr>
            <a:endParaRPr lang="en-US" dirty="0"/>
          </a:p>
          <a:p>
            <a:pPr marL="914400" lvl="1" indent="-457200">
              <a:buFont typeface="Courier New" panose="020B0604020202020204" pitchFamily="34" charset="0"/>
              <a:buChar char="o"/>
            </a:pPr>
            <a:endParaRPr lang="en-US" dirty="0"/>
          </a:p>
          <a:p>
            <a:pPr marL="914400" lvl="1" indent="-457200">
              <a:buFont typeface="Courier New" panose="020B0604020202020204" pitchFamily="34" charset="0"/>
              <a:buChar char="o"/>
            </a:pPr>
            <a:endParaRPr lang="en-US" dirty="0"/>
          </a:p>
        </p:txBody>
      </p:sp>
      <p:cxnSp>
        <p:nvCxnSpPr>
          <p:cNvPr id="5" name="Straight Connector 4">
            <a:extLst>
              <a:ext uri="{FF2B5EF4-FFF2-40B4-BE49-F238E27FC236}">
                <a16:creationId xmlns:a16="http://schemas.microsoft.com/office/drawing/2014/main" id="{4F99D447-BC32-FBD0-BC82-1789A47FA842}"/>
              </a:ext>
            </a:extLst>
          </p:cNvPr>
          <p:cNvCxnSpPr/>
          <p:nvPr/>
        </p:nvCxnSpPr>
        <p:spPr>
          <a:xfrm>
            <a:off x="0" y="1391271"/>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0435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FD61E-D286-DFC3-8D63-EA9A2D2A63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B3A380-F12B-00B4-CC4D-369EF855A857}"/>
              </a:ext>
            </a:extLst>
          </p:cNvPr>
          <p:cNvSpPr>
            <a:spLocks noGrp="1"/>
          </p:cNvSpPr>
          <p:nvPr>
            <p:ph type="title"/>
          </p:nvPr>
        </p:nvSpPr>
        <p:spPr>
          <a:xfrm>
            <a:off x="0" y="18255"/>
            <a:ext cx="12192000" cy="1325563"/>
          </a:xfrm>
        </p:spPr>
        <p:txBody>
          <a:bodyPr/>
          <a:lstStyle/>
          <a:p>
            <a:r>
              <a:rPr lang="en-US" dirty="0"/>
              <a:t>Understanding the Challenge</a:t>
            </a:r>
          </a:p>
        </p:txBody>
      </p:sp>
      <p:sp>
        <p:nvSpPr>
          <p:cNvPr id="3" name="Content Placeholder 2">
            <a:extLst>
              <a:ext uri="{FF2B5EF4-FFF2-40B4-BE49-F238E27FC236}">
                <a16:creationId xmlns:a16="http://schemas.microsoft.com/office/drawing/2014/main" id="{8AB22FD3-DAE7-B33D-C30D-874061F64870}"/>
              </a:ext>
            </a:extLst>
          </p:cNvPr>
          <p:cNvSpPr>
            <a:spLocks noGrp="1"/>
          </p:cNvSpPr>
          <p:nvPr>
            <p:ph idx="1"/>
          </p:nvPr>
        </p:nvSpPr>
        <p:spPr/>
        <p:txBody>
          <a:bodyPr vert="horz" lIns="91440" tIns="45720" rIns="91440" bIns="45720" rtlCol="0" anchor="t">
            <a:normAutofit/>
          </a:bodyPr>
          <a:lstStyle/>
          <a:p>
            <a:pPr marL="0" indent="0">
              <a:buNone/>
            </a:pPr>
            <a:r>
              <a:rPr lang="en-US" dirty="0"/>
              <a:t>Any solution must address both truths</a:t>
            </a:r>
          </a:p>
          <a:p>
            <a:pPr marL="0" indent="0">
              <a:buNone/>
            </a:pPr>
            <a:endParaRPr lang="en-US"/>
          </a:p>
          <a:p>
            <a:pPr marL="0" indent="0">
              <a:buNone/>
            </a:pPr>
            <a:r>
              <a:rPr lang="en-US" dirty="0"/>
              <a:t>A solution must:</a:t>
            </a:r>
          </a:p>
          <a:p>
            <a:pPr marL="457200" indent="-457200"/>
            <a:r>
              <a:rPr lang="en-US" dirty="0"/>
              <a:t>Address the pollution</a:t>
            </a:r>
          </a:p>
          <a:p>
            <a:pPr marL="457200" indent="-457200"/>
            <a:r>
              <a:rPr lang="en-US" dirty="0"/>
              <a:t>Provide support to agriculture in central Michigan</a:t>
            </a:r>
          </a:p>
          <a:p>
            <a:pPr marL="0" indent="0">
              <a:buNone/>
            </a:pPr>
            <a:endParaRPr lang="en-US" dirty="0"/>
          </a:p>
          <a:p>
            <a:pPr marL="0" indent="0">
              <a:buNone/>
            </a:pPr>
            <a:r>
              <a:rPr lang="en-US" dirty="0"/>
              <a:t>While that seems like a contradiction, it is not. </a:t>
            </a:r>
          </a:p>
          <a:p>
            <a:pPr marL="914400" lvl="1" indent="-457200">
              <a:buFont typeface="Courier New" panose="020B0604020202020204" pitchFamily="34" charset="0"/>
              <a:buChar char="o"/>
            </a:pPr>
            <a:endParaRPr lang="en-US" dirty="0"/>
          </a:p>
          <a:p>
            <a:pPr marL="914400" lvl="1" indent="-457200">
              <a:buFont typeface="Courier New" panose="020B0604020202020204" pitchFamily="34" charset="0"/>
              <a:buChar char="o"/>
            </a:pPr>
            <a:endParaRPr lang="en-US" dirty="0"/>
          </a:p>
        </p:txBody>
      </p:sp>
      <p:cxnSp>
        <p:nvCxnSpPr>
          <p:cNvPr id="5" name="Straight Connector 4">
            <a:extLst>
              <a:ext uri="{FF2B5EF4-FFF2-40B4-BE49-F238E27FC236}">
                <a16:creationId xmlns:a16="http://schemas.microsoft.com/office/drawing/2014/main" id="{3F234C6F-9E6F-9B3B-3663-61DB3F0BCFAF}"/>
              </a:ext>
            </a:extLst>
          </p:cNvPr>
          <p:cNvCxnSpPr/>
          <p:nvPr/>
        </p:nvCxnSpPr>
        <p:spPr>
          <a:xfrm>
            <a:off x="0" y="1391271"/>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2376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D6C9E-22A7-69B5-4219-7C3870D7BA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A3C793-7884-3B90-2BEA-CE784596274F}"/>
              </a:ext>
            </a:extLst>
          </p:cNvPr>
          <p:cNvSpPr>
            <a:spLocks noGrp="1"/>
          </p:cNvSpPr>
          <p:nvPr>
            <p:ph type="title"/>
          </p:nvPr>
        </p:nvSpPr>
        <p:spPr>
          <a:xfrm>
            <a:off x="0" y="18255"/>
            <a:ext cx="12192000" cy="1325563"/>
          </a:xfrm>
        </p:spPr>
        <p:txBody>
          <a:bodyPr/>
          <a:lstStyle/>
          <a:p>
            <a:r>
              <a:rPr lang="en-US" dirty="0"/>
              <a:t>Common Sense Solutions</a:t>
            </a:r>
          </a:p>
        </p:txBody>
      </p:sp>
      <p:sp>
        <p:nvSpPr>
          <p:cNvPr id="3" name="Content Placeholder 2">
            <a:extLst>
              <a:ext uri="{FF2B5EF4-FFF2-40B4-BE49-F238E27FC236}">
                <a16:creationId xmlns:a16="http://schemas.microsoft.com/office/drawing/2014/main" id="{1469FF99-7830-A4AD-B971-C6F8C5248ABE}"/>
              </a:ext>
            </a:extLst>
          </p:cNvPr>
          <p:cNvSpPr>
            <a:spLocks noGrp="1"/>
          </p:cNvSpPr>
          <p:nvPr>
            <p:ph idx="1"/>
          </p:nvPr>
        </p:nvSpPr>
        <p:spPr/>
        <p:txBody>
          <a:bodyPr vert="horz" lIns="91440" tIns="45720" rIns="91440" bIns="45720" rtlCol="0" anchor="t">
            <a:normAutofit lnSpcReduction="10000"/>
          </a:bodyPr>
          <a:lstStyle/>
          <a:p>
            <a:pPr marL="1371600" lvl="2" indent="-457200">
              <a:buFont typeface="Courier New" panose="020B0604020202020204" pitchFamily="34" charset="0"/>
              <a:buChar char="o"/>
            </a:pPr>
            <a:endParaRPr lang="en-US" dirty="0"/>
          </a:p>
          <a:p>
            <a:pPr marL="914400" lvl="1" indent="-457200"/>
            <a:r>
              <a:rPr lang="en-US" dirty="0"/>
              <a:t>Provide state funding and speed up permitting for anaerobic digesters</a:t>
            </a:r>
          </a:p>
          <a:p>
            <a:pPr marL="1371600" lvl="2" indent="-457200">
              <a:buFont typeface="Courier New" panose="020B0604020202020204" pitchFamily="34" charset="0"/>
              <a:buChar char="o"/>
            </a:pPr>
            <a:r>
              <a:rPr lang="en-US" dirty="0"/>
              <a:t>This addresses the issue, while providing new support for agriculture in Michigan</a:t>
            </a:r>
          </a:p>
          <a:p>
            <a:pPr marL="1371600" lvl="2" indent="-457200">
              <a:buFont typeface="Courier New" panose="020B0604020202020204" pitchFamily="34" charset="0"/>
              <a:buChar char="o"/>
            </a:pPr>
            <a:r>
              <a:rPr lang="en-US" dirty="0"/>
              <a:t>Expand on bipartisan work of Reps Neyer and Andrews in HB 4257 and 4265</a:t>
            </a:r>
          </a:p>
          <a:p>
            <a:pPr marL="914400" lvl="1" indent="-457200"/>
            <a:endParaRPr lang="en-US" dirty="0"/>
          </a:p>
          <a:p>
            <a:pPr marL="914400" lvl="1" indent="-457200"/>
            <a:r>
              <a:rPr lang="en-US" dirty="0"/>
              <a:t>Expand CREP funding for the creation of buffer zone</a:t>
            </a:r>
            <a:endParaRPr lang="en-US"/>
          </a:p>
          <a:p>
            <a:pPr marL="1371600" lvl="2" indent="-457200">
              <a:buFont typeface="Courier New" panose="020B0604020202020204" pitchFamily="34" charset="0"/>
              <a:buChar char="o"/>
            </a:pPr>
            <a:r>
              <a:rPr lang="en-US" dirty="0"/>
              <a:t>This will decrease contamination while also addressing potential overproduction issues as trade rebalances</a:t>
            </a:r>
          </a:p>
          <a:p>
            <a:pPr marL="914400" lvl="2" indent="0">
              <a:buNone/>
            </a:pPr>
            <a:endParaRPr lang="en-US" dirty="0"/>
          </a:p>
          <a:p>
            <a:pPr marL="914400" lvl="1" indent="-457200"/>
            <a:r>
              <a:rPr lang="en-US" dirty="0"/>
              <a:t>Improve testing and regulation around waste treatment, and provide funding for remediation</a:t>
            </a:r>
          </a:p>
          <a:p>
            <a:pPr marL="1371600" lvl="2" indent="-457200">
              <a:buFont typeface="Courier New" panose="020B0604020202020204" pitchFamily="34" charset="0"/>
              <a:buChar char="o"/>
            </a:pPr>
            <a:r>
              <a:rPr lang="en-US" dirty="0"/>
              <a:t>New regulations should not be punitive; people should not be punished for following the rules in the past</a:t>
            </a:r>
          </a:p>
          <a:p>
            <a:pPr marL="1371600" lvl="2" indent="-457200">
              <a:buFont typeface="Courier New" panose="020B0604020202020204" pitchFamily="34" charset="0"/>
              <a:buChar char="o"/>
            </a:pPr>
            <a:endParaRPr lang="en-US" dirty="0"/>
          </a:p>
          <a:p>
            <a:pPr marL="914400" lvl="2" indent="0">
              <a:buNone/>
            </a:pPr>
            <a:endParaRPr lang="en-US" dirty="0"/>
          </a:p>
          <a:p>
            <a:pPr marL="914400" lvl="1" indent="-457200"/>
            <a:endParaRPr lang="en-US" dirty="0"/>
          </a:p>
        </p:txBody>
      </p:sp>
      <p:cxnSp>
        <p:nvCxnSpPr>
          <p:cNvPr id="5" name="Straight Connector 4">
            <a:extLst>
              <a:ext uri="{FF2B5EF4-FFF2-40B4-BE49-F238E27FC236}">
                <a16:creationId xmlns:a16="http://schemas.microsoft.com/office/drawing/2014/main" id="{D2A78CB6-7950-BCAF-035B-C947A7D714F6}"/>
              </a:ext>
            </a:extLst>
          </p:cNvPr>
          <p:cNvCxnSpPr/>
          <p:nvPr/>
        </p:nvCxnSpPr>
        <p:spPr>
          <a:xfrm>
            <a:off x="0" y="1391271"/>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2807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925C4-6511-DAF6-7A4E-DD59B5C5F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16874E-29F5-ACCF-164C-12C221BD2082}"/>
              </a:ext>
            </a:extLst>
          </p:cNvPr>
          <p:cNvSpPr>
            <a:spLocks noGrp="1"/>
          </p:cNvSpPr>
          <p:nvPr>
            <p:ph type="title"/>
          </p:nvPr>
        </p:nvSpPr>
        <p:spPr>
          <a:xfrm>
            <a:off x="0" y="18255"/>
            <a:ext cx="12192000" cy="1325563"/>
          </a:xfrm>
        </p:spPr>
        <p:txBody>
          <a:bodyPr/>
          <a:lstStyle/>
          <a:p>
            <a:r>
              <a:rPr lang="en-US" dirty="0"/>
              <a:t>Challenges</a:t>
            </a:r>
          </a:p>
        </p:txBody>
      </p:sp>
      <p:sp>
        <p:nvSpPr>
          <p:cNvPr id="3" name="Content Placeholder 2">
            <a:extLst>
              <a:ext uri="{FF2B5EF4-FFF2-40B4-BE49-F238E27FC236}">
                <a16:creationId xmlns:a16="http://schemas.microsoft.com/office/drawing/2014/main" id="{A51034A9-5997-E785-9AE3-C163281A76A1}"/>
              </a:ext>
            </a:extLst>
          </p:cNvPr>
          <p:cNvSpPr>
            <a:spLocks noGrp="1"/>
          </p:cNvSpPr>
          <p:nvPr>
            <p:ph idx="1"/>
          </p:nvPr>
        </p:nvSpPr>
        <p:spPr/>
        <p:txBody>
          <a:bodyPr vert="horz" lIns="91440" tIns="45720" rIns="91440" bIns="45720" rtlCol="0" anchor="t">
            <a:normAutofit/>
          </a:bodyPr>
          <a:lstStyle/>
          <a:p>
            <a:pPr marL="914400" lvl="1" indent="-457200"/>
            <a:r>
              <a:rPr lang="en-US" dirty="0"/>
              <a:t>Each part of this requires state funding</a:t>
            </a:r>
          </a:p>
          <a:p>
            <a:pPr marL="1371600" lvl="2">
              <a:buFont typeface="Wingdings" panose="020B0604020202020204" pitchFamily="34" charset="0"/>
              <a:buChar char="§"/>
            </a:pPr>
            <a:r>
              <a:rPr lang="en-US" dirty="0"/>
              <a:t>A bipartisan coalition of farmers, environmentalists, citizens, and city officials disrupts policy stalemates</a:t>
            </a:r>
          </a:p>
          <a:p>
            <a:pPr marL="1371600" lvl="2">
              <a:buFont typeface="Wingdings" panose="020B0604020202020204" pitchFamily="34" charset="0"/>
              <a:buChar char="§"/>
            </a:pPr>
            <a:endParaRPr lang="en-US" dirty="0"/>
          </a:p>
          <a:p>
            <a:pPr marL="914400" lvl="1" indent="-457200"/>
            <a:r>
              <a:rPr lang="en-US" dirty="0"/>
              <a:t>Anaerobic digesters are difficult to operate and maintain</a:t>
            </a:r>
          </a:p>
          <a:p>
            <a:pPr marL="1371600" lvl="2">
              <a:buFont typeface="Wingdings" panose="020B0604020202020204" pitchFamily="34" charset="0"/>
              <a:buChar char="§"/>
            </a:pPr>
            <a:r>
              <a:rPr lang="en-US" dirty="0"/>
              <a:t>This is why state subsidization and technical support is critical</a:t>
            </a:r>
          </a:p>
          <a:p>
            <a:pPr marL="1371600" lvl="2">
              <a:buFont typeface="Wingdings" panose="020B0604020202020204" pitchFamily="34" charset="0"/>
              <a:buChar char="§"/>
            </a:pPr>
            <a:endParaRPr lang="en-US" dirty="0"/>
          </a:p>
          <a:p>
            <a:pPr marL="914400" lvl="1" indent="-457200"/>
            <a:r>
              <a:rPr lang="en-US" dirty="0"/>
              <a:t>Creating fair regulation is hard</a:t>
            </a:r>
          </a:p>
          <a:p>
            <a:pPr marL="1371600" lvl="2">
              <a:buFont typeface="Wingdings" panose="020B0604020202020204" pitchFamily="34" charset="0"/>
              <a:buChar char="§"/>
            </a:pPr>
            <a:r>
              <a:rPr lang="en-US" dirty="0"/>
              <a:t>But fair regulation and support for remediation can only come about if we work together</a:t>
            </a:r>
          </a:p>
          <a:p>
            <a:pPr marL="1371600" lvl="2">
              <a:buFont typeface="Wingdings" panose="020B0604020202020204" pitchFamily="34" charset="0"/>
              <a:buChar char="§"/>
            </a:pPr>
            <a:endParaRPr lang="en-US"/>
          </a:p>
          <a:p>
            <a:pPr marL="1371600" lvl="2">
              <a:buFont typeface="Wingdings" panose="020B0604020202020204" pitchFamily="34" charset="0"/>
              <a:buChar char="§"/>
            </a:pPr>
            <a:endParaRPr lang="en-US" dirty="0"/>
          </a:p>
          <a:p>
            <a:pPr marL="457200" lvl="1" indent="0">
              <a:buNone/>
            </a:pPr>
            <a:endParaRPr lang="en-US" dirty="0"/>
          </a:p>
          <a:p>
            <a:pPr marL="1371600" lvl="2" indent="-457200">
              <a:buFont typeface="Wingdings" panose="020B0604020202020204" pitchFamily="34" charset="0"/>
              <a:buChar char="§"/>
            </a:pPr>
            <a:endParaRPr lang="en-US" dirty="0"/>
          </a:p>
          <a:p>
            <a:pPr marL="914400" lvl="2" indent="0">
              <a:buNone/>
            </a:pPr>
            <a:endParaRPr lang="en-US" dirty="0"/>
          </a:p>
          <a:p>
            <a:pPr marL="914400" lvl="1" indent="-457200"/>
            <a:endParaRPr lang="en-US" dirty="0"/>
          </a:p>
        </p:txBody>
      </p:sp>
      <p:cxnSp>
        <p:nvCxnSpPr>
          <p:cNvPr id="5" name="Straight Connector 4">
            <a:extLst>
              <a:ext uri="{FF2B5EF4-FFF2-40B4-BE49-F238E27FC236}">
                <a16:creationId xmlns:a16="http://schemas.microsoft.com/office/drawing/2014/main" id="{0B5259F6-3BF7-36EA-E70B-578D9E3575BF}"/>
              </a:ext>
            </a:extLst>
          </p:cNvPr>
          <p:cNvCxnSpPr/>
          <p:nvPr/>
        </p:nvCxnSpPr>
        <p:spPr>
          <a:xfrm>
            <a:off x="0" y="1391271"/>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4469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97CBE-48B8-B279-0EF0-D1F1A251AC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1BDAB4-C1DC-68AE-8308-82FF5C6933DE}"/>
              </a:ext>
            </a:extLst>
          </p:cNvPr>
          <p:cNvSpPr>
            <a:spLocks noGrp="1"/>
          </p:cNvSpPr>
          <p:nvPr>
            <p:ph type="title"/>
          </p:nvPr>
        </p:nvSpPr>
        <p:spPr>
          <a:xfrm>
            <a:off x="0" y="18255"/>
            <a:ext cx="12192000" cy="1325563"/>
          </a:xfrm>
        </p:spPr>
        <p:txBody>
          <a:bodyPr/>
          <a:lstStyle/>
          <a:p>
            <a:r>
              <a:rPr lang="en-US" dirty="0"/>
              <a:t>Saving the Pine Together</a:t>
            </a:r>
          </a:p>
        </p:txBody>
      </p:sp>
      <p:sp>
        <p:nvSpPr>
          <p:cNvPr id="3" name="Content Placeholder 2">
            <a:extLst>
              <a:ext uri="{FF2B5EF4-FFF2-40B4-BE49-F238E27FC236}">
                <a16:creationId xmlns:a16="http://schemas.microsoft.com/office/drawing/2014/main" id="{71E271E7-74F7-FD1C-1199-CA1274B7CC44}"/>
              </a:ext>
            </a:extLst>
          </p:cNvPr>
          <p:cNvSpPr>
            <a:spLocks noGrp="1"/>
          </p:cNvSpPr>
          <p:nvPr>
            <p:ph idx="1"/>
          </p:nvPr>
        </p:nvSpPr>
        <p:spPr/>
        <p:txBody>
          <a:bodyPr vert="horz" lIns="91440" tIns="45720" rIns="91440" bIns="45720" rtlCol="0" anchor="t">
            <a:normAutofit/>
          </a:bodyPr>
          <a:lstStyle/>
          <a:p>
            <a:pPr marL="457200" lvl="1" indent="0">
              <a:buNone/>
            </a:pPr>
            <a:endParaRPr lang="en-US" dirty="0"/>
          </a:p>
          <a:p>
            <a:pPr marL="457200" lvl="1" indent="0">
              <a:buNone/>
            </a:pPr>
            <a:endParaRPr lang="en-US" dirty="0"/>
          </a:p>
          <a:p>
            <a:pPr marL="457200" lvl="1" indent="0">
              <a:buNone/>
            </a:pPr>
            <a:r>
              <a:rPr lang="en-US" dirty="0"/>
              <a:t>Our current policy stalemate results from division</a:t>
            </a:r>
          </a:p>
          <a:p>
            <a:pPr marL="457200" lvl="1" indent="0">
              <a:buNone/>
            </a:pPr>
            <a:endParaRPr lang="en-US" dirty="0"/>
          </a:p>
          <a:p>
            <a:pPr marL="457200" lvl="1" indent="0">
              <a:buNone/>
            </a:pPr>
            <a:r>
              <a:rPr lang="en-US" dirty="0"/>
              <a:t>Working together our community can restore the health of the Pine River</a:t>
            </a:r>
          </a:p>
          <a:p>
            <a:pPr marL="457200" lvl="1" indent="0">
              <a:buNone/>
            </a:pPr>
            <a:endParaRPr lang="en-US" dirty="0"/>
          </a:p>
          <a:p>
            <a:pPr marL="457200" lvl="1" indent="0">
              <a:buNone/>
            </a:pPr>
            <a:r>
              <a:rPr lang="en-US" dirty="0"/>
              <a:t>Our success will prove that our community transcends division</a:t>
            </a:r>
          </a:p>
          <a:p>
            <a:pPr marL="457200" lvl="1" indent="0">
              <a:buNone/>
            </a:pPr>
            <a:endParaRPr lang="en-US" dirty="0"/>
          </a:p>
          <a:p>
            <a:pPr marL="457200" lvl="1" indent="0">
              <a:buNone/>
            </a:pPr>
            <a:endParaRPr lang="en-US" dirty="0"/>
          </a:p>
          <a:p>
            <a:pPr marL="1371600" lvl="2">
              <a:buFont typeface="Wingdings" panose="020B0604020202020204" pitchFamily="34" charset="0"/>
              <a:buChar char="§"/>
            </a:pPr>
            <a:endParaRPr lang="en-US"/>
          </a:p>
          <a:p>
            <a:pPr marL="1371600" lvl="2">
              <a:buFont typeface="Wingdings" panose="020B0604020202020204" pitchFamily="34" charset="0"/>
              <a:buChar char="§"/>
            </a:pPr>
            <a:endParaRPr lang="en-US" dirty="0"/>
          </a:p>
          <a:p>
            <a:pPr marL="457200" lvl="1" indent="0">
              <a:buNone/>
            </a:pPr>
            <a:endParaRPr lang="en-US" dirty="0"/>
          </a:p>
          <a:p>
            <a:pPr marL="1371600" lvl="2" indent="-457200">
              <a:buFont typeface="Wingdings" panose="020B0604020202020204" pitchFamily="34" charset="0"/>
              <a:buChar char="§"/>
            </a:pPr>
            <a:endParaRPr lang="en-US" dirty="0"/>
          </a:p>
          <a:p>
            <a:pPr marL="914400" lvl="2" indent="0">
              <a:buNone/>
            </a:pPr>
            <a:endParaRPr lang="en-US" dirty="0"/>
          </a:p>
          <a:p>
            <a:pPr marL="914400" lvl="1" indent="-457200"/>
            <a:endParaRPr lang="en-US" dirty="0"/>
          </a:p>
        </p:txBody>
      </p:sp>
      <p:cxnSp>
        <p:nvCxnSpPr>
          <p:cNvPr id="5" name="Straight Connector 4">
            <a:extLst>
              <a:ext uri="{FF2B5EF4-FFF2-40B4-BE49-F238E27FC236}">
                <a16:creationId xmlns:a16="http://schemas.microsoft.com/office/drawing/2014/main" id="{F7664D95-D278-017B-BD3A-DADA9EA56676}"/>
              </a:ext>
            </a:extLst>
          </p:cNvPr>
          <p:cNvCxnSpPr/>
          <p:nvPr/>
        </p:nvCxnSpPr>
        <p:spPr>
          <a:xfrm>
            <a:off x="0" y="1391271"/>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1723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F1421-D41F-EABD-5410-E0E1E0353935}"/>
              </a:ext>
            </a:extLst>
          </p:cNvPr>
          <p:cNvSpPr>
            <a:spLocks noGrp="1"/>
          </p:cNvSpPr>
          <p:nvPr>
            <p:ph type="title"/>
          </p:nvPr>
        </p:nvSpPr>
        <p:spPr>
          <a:xfrm>
            <a:off x="0" y="18255"/>
            <a:ext cx="10515600" cy="1325563"/>
          </a:xfrm>
        </p:spPr>
        <p:txBody>
          <a:bodyPr/>
          <a:lstStyle/>
          <a:p>
            <a:r>
              <a:rPr lang="en-US" dirty="0"/>
              <a:t>What Do We Know About the Watershed?</a:t>
            </a:r>
          </a:p>
        </p:txBody>
      </p:sp>
      <p:sp>
        <p:nvSpPr>
          <p:cNvPr id="3" name="Content Placeholder 2">
            <a:extLst>
              <a:ext uri="{FF2B5EF4-FFF2-40B4-BE49-F238E27FC236}">
                <a16:creationId xmlns:a16="http://schemas.microsoft.com/office/drawing/2014/main" id="{D9478A9A-44A4-1233-CE9B-8A0A6982F562}"/>
              </a:ext>
            </a:extLst>
          </p:cNvPr>
          <p:cNvSpPr>
            <a:spLocks noGrp="1"/>
          </p:cNvSpPr>
          <p:nvPr>
            <p:ph idx="1"/>
          </p:nvPr>
        </p:nvSpPr>
        <p:spPr/>
        <p:txBody>
          <a:bodyPr/>
          <a:lstStyle/>
          <a:p>
            <a:r>
              <a:rPr lang="en-US" dirty="0"/>
              <a:t>Years of Research Shows:</a:t>
            </a:r>
          </a:p>
          <a:p>
            <a:pPr lvl="1"/>
            <a:r>
              <a:rPr lang="en-US" dirty="0"/>
              <a:t>The entire Upper Saginaw River Drainage Basin including parts of Chippewa and Pine River Watersheds is impaired due to agriculture and chemical pollution</a:t>
            </a:r>
          </a:p>
          <a:p>
            <a:pPr lvl="1"/>
            <a:r>
              <a:rPr lang="en-US" dirty="0"/>
              <a:t>From St. Louis, Michigan downstream, the Pine River is polluted from </a:t>
            </a:r>
            <a:r>
              <a:rPr lang="en-US" dirty="0" err="1"/>
              <a:t>Velsicol</a:t>
            </a:r>
            <a:r>
              <a:rPr lang="en-US" dirty="0"/>
              <a:t> Chemical Co. with legacy pollutants (DDT, PBB, etc...)</a:t>
            </a:r>
          </a:p>
          <a:p>
            <a:pPr lvl="1"/>
            <a:r>
              <a:rPr lang="en-US" dirty="0"/>
              <a:t>From St. Louis, Michigan upstream to the headwaters of the Pine River, agricultural impacts are significantly affected water quality and causing human and environmental health risks</a:t>
            </a:r>
          </a:p>
        </p:txBody>
      </p:sp>
      <p:cxnSp>
        <p:nvCxnSpPr>
          <p:cNvPr id="5" name="Straight Connector 4">
            <a:extLst>
              <a:ext uri="{FF2B5EF4-FFF2-40B4-BE49-F238E27FC236}">
                <a16:creationId xmlns:a16="http://schemas.microsoft.com/office/drawing/2014/main" id="{5931AE24-BAF9-2B80-8DE5-D2474E606CFE}"/>
              </a:ext>
            </a:extLst>
          </p:cNvPr>
          <p:cNvCxnSpPr/>
          <p:nvPr/>
        </p:nvCxnSpPr>
        <p:spPr>
          <a:xfrm>
            <a:off x="0" y="1203767"/>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103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D831F4-8B5F-DEAE-CF5F-FA98B21FC4D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0150" y="31879"/>
            <a:ext cx="9729788" cy="6751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553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neriverwatershe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962542"/>
            <a:ext cx="9144000" cy="5921375"/>
          </a:xfrm>
          <a:prstGeom prst="rect">
            <a:avLst/>
          </a:prstGeom>
        </p:spPr>
      </p:pic>
      <p:sp>
        <p:nvSpPr>
          <p:cNvPr id="2" name="Rectangle 1"/>
          <p:cNvSpPr/>
          <p:nvPr/>
        </p:nvSpPr>
        <p:spPr>
          <a:xfrm>
            <a:off x="1524000" y="1454666"/>
            <a:ext cx="4762500" cy="5429250"/>
          </a:xfrm>
          <a:prstGeom prst="rect">
            <a:avLst/>
          </a:prstGeom>
          <a:solidFill>
            <a:srgbClr val="008000">
              <a:alpha val="1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6286500" y="962542"/>
            <a:ext cx="4381500" cy="3635375"/>
          </a:xfrm>
          <a:prstGeom prst="rect">
            <a:avLst/>
          </a:prstGeom>
          <a:solidFill>
            <a:srgbClr val="FF0000">
              <a:alpha val="1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714625" y="1000125"/>
            <a:ext cx="2476640" cy="369332"/>
          </a:xfrm>
          <a:prstGeom prst="rect">
            <a:avLst/>
          </a:prstGeom>
          <a:solidFill>
            <a:schemeClr val="bg1"/>
          </a:solidFill>
        </p:spPr>
        <p:txBody>
          <a:bodyPr wrap="none" rtlCol="0">
            <a:spAutoFit/>
          </a:bodyPr>
          <a:lstStyle/>
          <a:p>
            <a:r>
              <a:rPr lang="en-US" dirty="0"/>
              <a:t>Dominantly Agriculture</a:t>
            </a:r>
          </a:p>
        </p:txBody>
      </p:sp>
      <p:sp>
        <p:nvSpPr>
          <p:cNvPr id="9" name="TextBox 8"/>
          <p:cNvSpPr txBox="1"/>
          <p:nvPr/>
        </p:nvSpPr>
        <p:spPr>
          <a:xfrm>
            <a:off x="7404732" y="4655751"/>
            <a:ext cx="2795382" cy="646331"/>
          </a:xfrm>
          <a:prstGeom prst="rect">
            <a:avLst/>
          </a:prstGeom>
          <a:solidFill>
            <a:schemeClr val="bg1"/>
          </a:solidFill>
        </p:spPr>
        <p:txBody>
          <a:bodyPr wrap="none" rtlCol="0">
            <a:spAutoFit/>
          </a:bodyPr>
          <a:lstStyle/>
          <a:p>
            <a:pPr algn="ctr"/>
            <a:r>
              <a:rPr lang="en-US" dirty="0"/>
              <a:t>Industrial with Agricultural</a:t>
            </a:r>
          </a:p>
          <a:p>
            <a:pPr algn="ctr"/>
            <a:r>
              <a:rPr lang="en-US" dirty="0"/>
              <a:t>Mixed</a:t>
            </a:r>
          </a:p>
        </p:txBody>
      </p:sp>
      <p:sp>
        <p:nvSpPr>
          <p:cNvPr id="11" name="TextBox 10"/>
          <p:cNvSpPr txBox="1"/>
          <p:nvPr/>
        </p:nvSpPr>
        <p:spPr>
          <a:xfrm>
            <a:off x="1961258" y="0"/>
            <a:ext cx="8207311" cy="1077218"/>
          </a:xfrm>
          <a:prstGeom prst="rect">
            <a:avLst/>
          </a:prstGeom>
          <a:noFill/>
        </p:spPr>
        <p:txBody>
          <a:bodyPr wrap="none" rtlCol="0">
            <a:spAutoFit/>
          </a:bodyPr>
          <a:lstStyle/>
          <a:p>
            <a:pPr algn="ctr"/>
            <a:r>
              <a:rPr lang="en-US" sz="3200" dirty="0"/>
              <a:t>Pine River Land Use:  Upstream/Downstream </a:t>
            </a:r>
          </a:p>
          <a:p>
            <a:pPr algn="ctr"/>
            <a:r>
              <a:rPr lang="en-US" sz="3200" dirty="0"/>
              <a:t>of Alma Dam</a:t>
            </a:r>
          </a:p>
        </p:txBody>
      </p:sp>
    </p:spTree>
    <p:extLst>
      <p:ext uri="{BB962C8B-B14F-4D97-AF65-F5344CB8AC3E}">
        <p14:creationId xmlns:p14="http://schemas.microsoft.com/office/powerpoint/2010/main" val="2719927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A8529-7620-347E-C4EB-B371E737A7F0}"/>
              </a:ext>
            </a:extLst>
          </p:cNvPr>
          <p:cNvSpPr>
            <a:spLocks noGrp="1"/>
          </p:cNvSpPr>
          <p:nvPr>
            <p:ph type="title"/>
          </p:nvPr>
        </p:nvSpPr>
        <p:spPr>
          <a:xfrm>
            <a:off x="0" y="18255"/>
            <a:ext cx="10515600" cy="1325563"/>
          </a:xfrm>
        </p:spPr>
        <p:txBody>
          <a:bodyPr/>
          <a:lstStyle/>
          <a:p>
            <a:r>
              <a:rPr lang="en-US" dirty="0"/>
              <a:t>Focusing Upstream: Agricultural Impacts</a:t>
            </a:r>
          </a:p>
        </p:txBody>
      </p:sp>
    </p:spTree>
    <p:extLst>
      <p:ext uri="{BB962C8B-B14F-4D97-AF65-F5344CB8AC3E}">
        <p14:creationId xmlns:p14="http://schemas.microsoft.com/office/powerpoint/2010/main" val="2795837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mparison of a pond and a pond&#10;&#10;Description automatically generated">
            <a:extLst>
              <a:ext uri="{FF2B5EF4-FFF2-40B4-BE49-F238E27FC236}">
                <a16:creationId xmlns:a16="http://schemas.microsoft.com/office/drawing/2014/main" id="{3B9AF6B1-E738-5BD4-8404-D65DD64DC134}"/>
              </a:ext>
            </a:extLst>
          </p:cNvPr>
          <p:cNvPicPr>
            <a:picLocks noChangeAspect="1"/>
          </p:cNvPicPr>
          <p:nvPr/>
        </p:nvPicPr>
        <p:blipFill>
          <a:blip r:embed="rId2" cstate="screen">
            <a:extLst>
              <a:ext uri="{28A0092B-C50C-407E-A947-70E740481C1C}">
                <a14:useLocalDpi xmlns:a14="http://schemas.microsoft.com/office/drawing/2010/main"/>
              </a:ext>
            </a:extLst>
          </a:blip>
          <a:srcRect r="-153"/>
          <a:stretch/>
        </p:blipFill>
        <p:spPr>
          <a:xfrm>
            <a:off x="1" y="12779"/>
            <a:ext cx="12182711" cy="6826639"/>
          </a:xfrm>
          <a:prstGeom prst="rect">
            <a:avLst/>
          </a:prstGeom>
        </p:spPr>
      </p:pic>
      <p:sp>
        <p:nvSpPr>
          <p:cNvPr id="3" name="TextBox 2">
            <a:extLst>
              <a:ext uri="{FF2B5EF4-FFF2-40B4-BE49-F238E27FC236}">
                <a16:creationId xmlns:a16="http://schemas.microsoft.com/office/drawing/2014/main" id="{A00DC759-9C3D-6235-EA3A-F615A111F700}"/>
              </a:ext>
            </a:extLst>
          </p:cNvPr>
          <p:cNvSpPr txBox="1"/>
          <p:nvPr/>
        </p:nvSpPr>
        <p:spPr>
          <a:xfrm>
            <a:off x="1562420" y="5404436"/>
            <a:ext cx="166743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Mill Pond, 1980s</a:t>
            </a:r>
          </a:p>
        </p:txBody>
      </p:sp>
    </p:spTree>
    <p:extLst>
      <p:ext uri="{BB962C8B-B14F-4D97-AF65-F5344CB8AC3E}">
        <p14:creationId xmlns:p14="http://schemas.microsoft.com/office/powerpoint/2010/main" val="2653839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ke with lily pads and trees&#10;&#10;Description automatically generated">
            <a:extLst>
              <a:ext uri="{FF2B5EF4-FFF2-40B4-BE49-F238E27FC236}">
                <a16:creationId xmlns:a16="http://schemas.microsoft.com/office/drawing/2014/main" id="{106C97FA-C4FA-CEBD-B0D2-76BCB22410FB}"/>
              </a:ext>
            </a:extLst>
          </p:cNvPr>
          <p:cNvPicPr>
            <a:picLocks noChangeAspect="1"/>
          </p:cNvPicPr>
          <p:nvPr/>
        </p:nvPicPr>
        <p:blipFill>
          <a:blip r:embed="rId2" cstate="screen">
            <a:extLst>
              <a:ext uri="{28A0092B-C50C-407E-A947-70E740481C1C}">
                <a14:useLocalDpi xmlns:a14="http://schemas.microsoft.com/office/drawing/2010/main"/>
              </a:ext>
            </a:extLst>
          </a:blip>
          <a:srcRect r="-153"/>
          <a:stretch/>
        </p:blipFill>
        <p:spPr>
          <a:xfrm>
            <a:off x="0" y="-1161"/>
            <a:ext cx="12201299" cy="6840579"/>
          </a:xfrm>
          <a:prstGeom prst="rect">
            <a:avLst/>
          </a:prstGeom>
        </p:spPr>
      </p:pic>
      <p:sp>
        <p:nvSpPr>
          <p:cNvPr id="3" name="TextBox 2">
            <a:extLst>
              <a:ext uri="{FF2B5EF4-FFF2-40B4-BE49-F238E27FC236}">
                <a16:creationId xmlns:a16="http://schemas.microsoft.com/office/drawing/2014/main" id="{8ED5B30C-9B35-D17E-E9AE-4E2C5C69A38C}"/>
              </a:ext>
            </a:extLst>
          </p:cNvPr>
          <p:cNvSpPr txBox="1"/>
          <p:nvPr/>
        </p:nvSpPr>
        <p:spPr>
          <a:xfrm>
            <a:off x="6480201" y="217714"/>
            <a:ext cx="55222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t>Looking downstream towards St. Louis at Cheesman Road bridge in St. Louis</a:t>
            </a:r>
          </a:p>
        </p:txBody>
      </p:sp>
      <p:sp>
        <p:nvSpPr>
          <p:cNvPr id="4" name="TextBox 3">
            <a:extLst>
              <a:ext uri="{FF2B5EF4-FFF2-40B4-BE49-F238E27FC236}">
                <a16:creationId xmlns:a16="http://schemas.microsoft.com/office/drawing/2014/main" id="{71529017-D8B5-5E37-DF9F-507A9B608A10}"/>
              </a:ext>
            </a:extLst>
          </p:cNvPr>
          <p:cNvSpPr txBox="1"/>
          <p:nvPr/>
        </p:nvSpPr>
        <p:spPr>
          <a:xfrm>
            <a:off x="9566622" y="3009579"/>
            <a:ext cx="6813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t>2018</a:t>
            </a:r>
          </a:p>
        </p:txBody>
      </p:sp>
    </p:spTree>
    <p:extLst>
      <p:ext uri="{BB962C8B-B14F-4D97-AF65-F5344CB8AC3E}">
        <p14:creationId xmlns:p14="http://schemas.microsoft.com/office/powerpoint/2010/main" val="2072312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rectangular object with text&#10;&#10;Description automatically generated">
            <a:extLst>
              <a:ext uri="{FF2B5EF4-FFF2-40B4-BE49-F238E27FC236}">
                <a16:creationId xmlns:a16="http://schemas.microsoft.com/office/drawing/2014/main" id="{16FE84EA-97AC-8E01-07DC-3398A7403042}"/>
              </a:ext>
            </a:extLst>
          </p:cNvPr>
          <p:cNvPicPr>
            <a:picLocks noChangeAspect="1"/>
          </p:cNvPicPr>
          <p:nvPr/>
        </p:nvPicPr>
        <p:blipFill>
          <a:blip r:embed="rId2" cstate="screen">
            <a:extLst>
              <a:ext uri="{28A0092B-C50C-407E-A947-70E740481C1C}">
                <a14:useLocalDpi xmlns:a14="http://schemas.microsoft.com/office/drawing/2010/main"/>
              </a:ext>
            </a:extLst>
          </a:blip>
          <a:srcRect l="152" t="4969" r="-153" b="8536"/>
          <a:stretch/>
        </p:blipFill>
        <p:spPr>
          <a:xfrm>
            <a:off x="0" y="12779"/>
            <a:ext cx="12164127" cy="6780177"/>
          </a:xfrm>
          <a:prstGeom prst="rect">
            <a:avLst/>
          </a:prstGeom>
        </p:spPr>
      </p:pic>
    </p:spTree>
    <p:extLst>
      <p:ext uri="{BB962C8B-B14F-4D97-AF65-F5344CB8AC3E}">
        <p14:creationId xmlns:p14="http://schemas.microsoft.com/office/powerpoint/2010/main" val="14678265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192</TotalTime>
  <Words>970</Words>
  <Application>Microsoft Macintosh PowerPoint</Application>
  <PresentationFormat>Widescreen</PresentationFormat>
  <Paragraphs>138</Paragraphs>
  <Slides>25</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Aptos</vt:lpstr>
      <vt:lpstr>Aptos Display</vt:lpstr>
      <vt:lpstr>Arial</vt:lpstr>
      <vt:lpstr>Calibri</vt:lpstr>
      <vt:lpstr>Courier New</vt:lpstr>
      <vt:lpstr>Wingdings</vt:lpstr>
      <vt:lpstr>Office Theme</vt:lpstr>
      <vt:lpstr>Pine River Problem: Where Do We Go From Here?</vt:lpstr>
      <vt:lpstr>Our Discussion This Evening…</vt:lpstr>
      <vt:lpstr>What Do We Know About the Watershed?</vt:lpstr>
      <vt:lpstr>PowerPoint Presentation</vt:lpstr>
      <vt:lpstr>PowerPoint Presentation</vt:lpstr>
      <vt:lpstr>Focusing Upstream: Agricultural Impacts</vt:lpstr>
      <vt:lpstr>PowerPoint Presentation</vt:lpstr>
      <vt:lpstr>PowerPoint Presentation</vt:lpstr>
      <vt:lpstr>PowerPoint Presentation</vt:lpstr>
      <vt:lpstr>What Do We Know: Where are the Impacts Coming From?</vt:lpstr>
      <vt:lpstr>PowerPoint Presentation</vt:lpstr>
      <vt:lpstr>PowerPoint Presentation</vt:lpstr>
      <vt:lpstr>What Do We Know: What Impacts Do We See in the Pine River Watershed?</vt:lpstr>
      <vt:lpstr>PowerPoint Presentation</vt:lpstr>
      <vt:lpstr>PowerPoint Presentation</vt:lpstr>
      <vt:lpstr>Bacteriology</vt:lpstr>
      <vt:lpstr>ARG Prevalence: Maple River Watershed</vt:lpstr>
      <vt:lpstr>What Changes Have Been Made Over 20 Years to Help the Problem in the Pine River?</vt:lpstr>
      <vt:lpstr>Community Concerns…</vt:lpstr>
      <vt:lpstr>PowerPoint Presentation</vt:lpstr>
      <vt:lpstr>Foundational Premises</vt:lpstr>
      <vt:lpstr>Understanding the Challenge</vt:lpstr>
      <vt:lpstr>Common Sense Solutions</vt:lpstr>
      <vt:lpstr>Challenges</vt:lpstr>
      <vt:lpstr>Saving the Pine Together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Murray Borrello</dc:creator>
  <cp:lastModifiedBy>Murray Borrello</cp:lastModifiedBy>
  <cp:revision>423</cp:revision>
  <dcterms:created xsi:type="dcterms:W3CDTF">2025-04-06T19:31:47Z</dcterms:created>
  <dcterms:modified xsi:type="dcterms:W3CDTF">2025-04-09T16:40:42Z</dcterms:modified>
</cp:coreProperties>
</file>