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332" r:id="rId4"/>
    <p:sldId id="335" r:id="rId5"/>
    <p:sldId id="268" r:id="rId6"/>
    <p:sldId id="267" r:id="rId7"/>
    <p:sldId id="269" r:id="rId8"/>
    <p:sldId id="375" r:id="rId9"/>
    <p:sldId id="377" r:id="rId10"/>
    <p:sldId id="270" r:id="rId11"/>
    <p:sldId id="260" r:id="rId12"/>
    <p:sldId id="378" r:id="rId13"/>
    <p:sldId id="379" r:id="rId14"/>
    <p:sldId id="380" r:id="rId15"/>
    <p:sldId id="334" r:id="rId16"/>
    <p:sldId id="305" r:id="rId17"/>
    <p:sldId id="381" r:id="rId18"/>
    <p:sldId id="382" r:id="rId19"/>
    <p:sldId id="384" r:id="rId20"/>
    <p:sldId id="383" r:id="rId21"/>
    <p:sldId id="386" r:id="rId22"/>
    <p:sldId id="385" r:id="rId23"/>
    <p:sldId id="398" r:id="rId24"/>
    <p:sldId id="387" r:id="rId25"/>
    <p:sldId id="389" r:id="rId26"/>
    <p:sldId id="392" r:id="rId27"/>
    <p:sldId id="394" r:id="rId28"/>
    <p:sldId id="395" r:id="rId29"/>
    <p:sldId id="396" r:id="rId30"/>
    <p:sldId id="399" r:id="rId31"/>
    <p:sldId id="3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3"/>
    <p:restoredTop sz="93697"/>
  </p:normalViewPr>
  <p:slideViewPr>
    <p:cSldViewPr snapToGrid="0">
      <p:cViewPr varScale="1">
        <p:scale>
          <a:sx n="95" d="100"/>
          <a:sy n="95" d="100"/>
        </p:scale>
        <p:origin x="6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murrayborrello/Desktop/Murray/Research/Research%202025%20-%20GLWI/Master%20Data%20Summer%202025%20(1g)%207-10-2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urrayborrello/Desktop/Murray/Research/Research%202025%20-%20GLWI/Master%20Data%20Summer%202025%20(1g)%207-10-25.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Potentially</a:t>
            </a:r>
            <a:r>
              <a:rPr lang="en-US" sz="2400" b="1" baseline="0" dirty="0"/>
              <a:t> Clean Sites in PR Watershed - Initial Attempt </a:t>
            </a:r>
          </a:p>
          <a:p>
            <a:pPr>
              <a:defRPr/>
            </a:pPr>
            <a:r>
              <a:rPr lang="en-US" sz="2400" b="1" baseline="0" dirty="0"/>
              <a:t>(Nutrient Concentration)</a:t>
            </a:r>
            <a:endParaRPr lang="en-US" sz="24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'Clean Sites'!$C$3</c:f>
              <c:strCache>
                <c:ptCount val="1"/>
                <c:pt idx="0">
                  <c:v>NH3 (mg/L)</c:v>
                </c:pt>
              </c:strCache>
            </c:strRef>
          </c:tx>
          <c:spPr>
            <a:solidFill>
              <a:schemeClr val="accent1"/>
            </a:solidFill>
            <a:ln>
              <a:noFill/>
            </a:ln>
            <a:effectLst/>
          </c:spPr>
          <c:invertIfNegative val="0"/>
          <c:cat>
            <c:strRef>
              <c:f>'Clean Sites'!$B$4:$B$6</c:f>
              <c:strCache>
                <c:ptCount val="3"/>
                <c:pt idx="0">
                  <c:v>Pine River at S. Rolland</c:v>
                </c:pt>
                <c:pt idx="1">
                  <c:v>Wolf Cr at Edgar (ave)</c:v>
                </c:pt>
                <c:pt idx="2">
                  <c:v>Wolf Cr at Vickeryville</c:v>
                </c:pt>
              </c:strCache>
            </c:strRef>
          </c:cat>
          <c:val>
            <c:numRef>
              <c:f>'Clean Sites'!$C$4:$C$6</c:f>
              <c:numCache>
                <c:formatCode>General</c:formatCode>
                <c:ptCount val="3"/>
                <c:pt idx="0">
                  <c:v>0.01</c:v>
                </c:pt>
                <c:pt idx="1">
                  <c:v>0.05</c:v>
                </c:pt>
                <c:pt idx="2">
                  <c:v>0.7</c:v>
                </c:pt>
              </c:numCache>
            </c:numRef>
          </c:val>
          <c:extLst>
            <c:ext xmlns:c16="http://schemas.microsoft.com/office/drawing/2014/chart" uri="{C3380CC4-5D6E-409C-BE32-E72D297353CC}">
              <c16:uniqueId val="{00000000-76B7-B240-9441-F8113D298587}"/>
            </c:ext>
          </c:extLst>
        </c:ser>
        <c:ser>
          <c:idx val="1"/>
          <c:order val="1"/>
          <c:tx>
            <c:strRef>
              <c:f>'Clean Sites'!$D$3</c:f>
              <c:strCache>
                <c:ptCount val="1"/>
                <c:pt idx="0">
                  <c:v>SRP (mg/L)</c:v>
                </c:pt>
              </c:strCache>
            </c:strRef>
          </c:tx>
          <c:spPr>
            <a:solidFill>
              <a:schemeClr val="accent2"/>
            </a:solidFill>
            <a:ln>
              <a:noFill/>
            </a:ln>
            <a:effectLst/>
          </c:spPr>
          <c:invertIfNegative val="0"/>
          <c:cat>
            <c:strRef>
              <c:f>'Clean Sites'!$B$4:$B$6</c:f>
              <c:strCache>
                <c:ptCount val="3"/>
                <c:pt idx="0">
                  <c:v>Pine River at S. Rolland</c:v>
                </c:pt>
                <c:pt idx="1">
                  <c:v>Wolf Cr at Edgar (ave)</c:v>
                </c:pt>
                <c:pt idx="2">
                  <c:v>Wolf Cr at Vickeryville</c:v>
                </c:pt>
              </c:strCache>
            </c:strRef>
          </c:cat>
          <c:val>
            <c:numRef>
              <c:f>'Clean Sites'!$D$4:$D$6</c:f>
              <c:numCache>
                <c:formatCode>General</c:formatCode>
                <c:ptCount val="3"/>
                <c:pt idx="0">
                  <c:v>0.17</c:v>
                </c:pt>
                <c:pt idx="1">
                  <c:v>0.06</c:v>
                </c:pt>
                <c:pt idx="2">
                  <c:v>0.09</c:v>
                </c:pt>
              </c:numCache>
            </c:numRef>
          </c:val>
          <c:extLst>
            <c:ext xmlns:c16="http://schemas.microsoft.com/office/drawing/2014/chart" uri="{C3380CC4-5D6E-409C-BE32-E72D297353CC}">
              <c16:uniqueId val="{00000001-76B7-B240-9441-F8113D298587}"/>
            </c:ext>
          </c:extLst>
        </c:ser>
        <c:dLbls>
          <c:showLegendKey val="0"/>
          <c:showVal val="0"/>
          <c:showCatName val="0"/>
          <c:showSerName val="0"/>
          <c:showPercent val="0"/>
          <c:showBubbleSize val="0"/>
        </c:dLbls>
        <c:gapWidth val="219"/>
        <c:overlap val="-27"/>
        <c:axId val="637022576"/>
        <c:axId val="637024304"/>
      </c:barChart>
      <c:catAx>
        <c:axId val="63702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7024304"/>
        <c:crosses val="autoZero"/>
        <c:auto val="1"/>
        <c:lblAlgn val="ctr"/>
        <c:lblOffset val="100"/>
        <c:noMultiLvlLbl val="0"/>
      </c:catAx>
      <c:valAx>
        <c:axId val="63702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7022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E. COLI CONCENTRATIONS FOR POTENTIALLY</a:t>
            </a:r>
            <a:r>
              <a:rPr lang="en-US" sz="2400" b="1" baseline="0" dirty="0">
                <a:solidFill>
                  <a:schemeClr val="tx1"/>
                </a:solidFill>
              </a:rPr>
              <a:t> CLEAN SITES IN PINE RIVER WATERSHED</a:t>
            </a:r>
            <a:endParaRPr lang="en-US" sz="24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'Clean Sites'!$C$9</c:f>
              <c:strCache>
                <c:ptCount val="1"/>
                <c:pt idx="0">
                  <c:v>E. coli (CFU/100mL)</c:v>
                </c:pt>
              </c:strCache>
            </c:strRef>
          </c:tx>
          <c:spPr>
            <a:solidFill>
              <a:schemeClr val="accent1"/>
            </a:solidFill>
            <a:ln>
              <a:noFill/>
            </a:ln>
            <a:effectLst/>
          </c:spPr>
          <c:invertIfNegative val="0"/>
          <c:cat>
            <c:strRef>
              <c:f>'Clean Sites'!$B$10:$B$12</c:f>
              <c:strCache>
                <c:ptCount val="3"/>
                <c:pt idx="0">
                  <c:v>Pine River at S. Rolland</c:v>
                </c:pt>
                <c:pt idx="1">
                  <c:v>Wolf Cr at Edgar (ave)</c:v>
                </c:pt>
                <c:pt idx="2">
                  <c:v>Wolf Cr at Vickeryville</c:v>
                </c:pt>
              </c:strCache>
            </c:strRef>
          </c:cat>
          <c:val>
            <c:numRef>
              <c:f>'Clean Sites'!$C$10:$C$12</c:f>
              <c:numCache>
                <c:formatCode>General</c:formatCode>
                <c:ptCount val="3"/>
                <c:pt idx="0">
                  <c:v>500</c:v>
                </c:pt>
                <c:pt idx="1">
                  <c:v>550</c:v>
                </c:pt>
                <c:pt idx="2">
                  <c:v>467</c:v>
                </c:pt>
              </c:numCache>
            </c:numRef>
          </c:val>
          <c:extLst>
            <c:ext xmlns:c16="http://schemas.microsoft.com/office/drawing/2014/chart" uri="{C3380CC4-5D6E-409C-BE32-E72D297353CC}">
              <c16:uniqueId val="{00000000-D6EE-C245-B7C4-A3B9AAB5B04E}"/>
            </c:ext>
          </c:extLst>
        </c:ser>
        <c:dLbls>
          <c:showLegendKey val="0"/>
          <c:showVal val="0"/>
          <c:showCatName val="0"/>
          <c:showSerName val="0"/>
          <c:showPercent val="0"/>
          <c:showBubbleSize val="0"/>
        </c:dLbls>
        <c:gapWidth val="219"/>
        <c:overlap val="-27"/>
        <c:axId val="1075410672"/>
        <c:axId val="1075412384"/>
      </c:barChart>
      <c:catAx>
        <c:axId val="107541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75412384"/>
        <c:crosses val="autoZero"/>
        <c:auto val="1"/>
        <c:lblAlgn val="ctr"/>
        <c:lblOffset val="100"/>
        <c:noMultiLvlLbl val="0"/>
      </c:catAx>
      <c:valAx>
        <c:axId val="10754123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754106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0.02352</cdr:x>
      <cdr:y>0.84148</cdr:y>
    </cdr:from>
    <cdr:to>
      <cdr:x>1</cdr:x>
      <cdr:y>0.84148</cdr:y>
    </cdr:to>
    <cdr:cxnSp macro="">
      <cdr:nvCxnSpPr>
        <cdr:cNvPr id="3" name="Straight Connector 2">
          <a:extLst xmlns:a="http://schemas.openxmlformats.org/drawingml/2006/main">
            <a:ext uri="{FF2B5EF4-FFF2-40B4-BE49-F238E27FC236}">
              <a16:creationId xmlns:a16="http://schemas.microsoft.com/office/drawing/2014/main" id="{82551371-64B9-7136-34E7-A393250054B8}"/>
            </a:ext>
          </a:extLst>
        </cdr:cNvPr>
        <cdr:cNvCxnSpPr/>
      </cdr:nvCxnSpPr>
      <cdr:spPr>
        <a:xfrm xmlns:a="http://schemas.openxmlformats.org/drawingml/2006/main">
          <a:off x="268772" y="5473594"/>
          <a:ext cx="11156945" cy="0"/>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0.04975</cdr:x>
      <cdr:y>0.55072</cdr:y>
    </cdr:from>
    <cdr:to>
      <cdr:x>1</cdr:x>
      <cdr:y>0.55072</cdr:y>
    </cdr:to>
    <cdr:cxnSp macro="">
      <cdr:nvCxnSpPr>
        <cdr:cNvPr id="5" name="Straight Connector 4">
          <a:extLst xmlns:a="http://schemas.openxmlformats.org/drawingml/2006/main">
            <a:ext uri="{FF2B5EF4-FFF2-40B4-BE49-F238E27FC236}">
              <a16:creationId xmlns:a16="http://schemas.microsoft.com/office/drawing/2014/main" id="{D8B5642C-21F9-C6D1-371E-C164F95E2896}"/>
            </a:ext>
          </a:extLst>
        </cdr:cNvPr>
        <cdr:cNvCxnSpPr/>
      </cdr:nvCxnSpPr>
      <cdr:spPr>
        <a:xfrm xmlns:a="http://schemas.openxmlformats.org/drawingml/2006/main">
          <a:off x="547992" y="3696512"/>
          <a:ext cx="10466962" cy="0"/>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DFC39-0FF6-9941-AEAA-88F7F27288FC}"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314E2-D710-7547-A458-39C3EA90893B}" type="slidenum">
              <a:rPr lang="en-US" smtClean="0"/>
              <a:t>‹#›</a:t>
            </a:fld>
            <a:endParaRPr lang="en-US"/>
          </a:p>
        </p:txBody>
      </p:sp>
    </p:spTree>
    <p:extLst>
      <p:ext uri="{BB962C8B-B14F-4D97-AF65-F5344CB8AC3E}">
        <p14:creationId xmlns:p14="http://schemas.microsoft.com/office/powerpoint/2010/main" val="354941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Looking at Sugar Creek, Horse Creek, and Alma Dam from 2019-2024. The bottom red line represents at what point human health risks occur. The top red line represents at what point no human contact should ever occur. Sugar creek is more than 100 colony forming units above the level where no human contact should occur. </a:t>
            </a:r>
          </a:p>
        </p:txBody>
      </p:sp>
      <p:sp>
        <p:nvSpPr>
          <p:cNvPr id="4" name="Slide Number Placeholder 3"/>
          <p:cNvSpPr>
            <a:spLocks noGrp="1"/>
          </p:cNvSpPr>
          <p:nvPr>
            <p:ph type="sldNum" sz="quarter" idx="5"/>
          </p:nvPr>
        </p:nvSpPr>
        <p:spPr/>
        <p:txBody>
          <a:bodyPr/>
          <a:lstStyle/>
          <a:p>
            <a:fld id="{F6533D20-3C17-A34B-8CE9-05CEA4A9E5A2}" type="slidenum">
              <a:rPr lang="en-US" smtClean="0"/>
              <a:t>16</a:t>
            </a:fld>
            <a:endParaRPr lang="en-US"/>
          </a:p>
        </p:txBody>
      </p:sp>
    </p:spTree>
    <p:extLst>
      <p:ext uri="{BB962C8B-B14F-4D97-AF65-F5344CB8AC3E}">
        <p14:creationId xmlns:p14="http://schemas.microsoft.com/office/powerpoint/2010/main" val="416793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6E8D-A4DC-997C-F96C-CE58C9390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E5AD3C-86B2-EBC1-14FE-A9298489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056963-B124-4AD5-19DA-F71A03F7A1C1}"/>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5" name="Footer Placeholder 4">
            <a:extLst>
              <a:ext uri="{FF2B5EF4-FFF2-40B4-BE49-F238E27FC236}">
                <a16:creationId xmlns:a16="http://schemas.microsoft.com/office/drawing/2014/main" id="{982E3CF8-A836-49E7-A694-20D569F0B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B5621-D7C8-F31E-0201-402D655D1E93}"/>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8376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CC11-81F5-544F-4EC7-8105863C71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F86FFE-7BD9-D81C-C5A1-E0E606E962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EB492-5CD0-3963-2431-7346109281FA}"/>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5" name="Footer Placeholder 4">
            <a:extLst>
              <a:ext uri="{FF2B5EF4-FFF2-40B4-BE49-F238E27FC236}">
                <a16:creationId xmlns:a16="http://schemas.microsoft.com/office/drawing/2014/main" id="{09AE3F48-4EE7-6DE8-5F47-145200F36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6FB29-21BA-39FE-C466-33F682465FF9}"/>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416058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D7274-FA23-BEA6-9EB5-7747DBF31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915639-0476-24B0-6300-5788C9E78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A80F3-3F44-B522-4744-E6B02D5BFFDD}"/>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5" name="Footer Placeholder 4">
            <a:extLst>
              <a:ext uri="{FF2B5EF4-FFF2-40B4-BE49-F238E27FC236}">
                <a16:creationId xmlns:a16="http://schemas.microsoft.com/office/drawing/2014/main" id="{6017332B-9AD5-DB19-3C84-04E14733C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58058-19D0-336B-679F-94F8B1892E91}"/>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86416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4CF0-A953-7140-D24F-37EF1E6D8B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30E22-7E8E-5703-7C46-FA910C340B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0F0E7-8B0B-ED53-2A57-2E000352BA13}"/>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5" name="Footer Placeholder 4">
            <a:extLst>
              <a:ext uri="{FF2B5EF4-FFF2-40B4-BE49-F238E27FC236}">
                <a16:creationId xmlns:a16="http://schemas.microsoft.com/office/drawing/2014/main" id="{53ACB2B6-C6F9-FFD6-2183-AC988F10F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6CC13-0EEE-22D6-BE62-8339CFBF21DE}"/>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397685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85AD-197D-7B65-DBE9-0AAEC7C5B8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B559C0-DB81-46A3-E6C2-C5DE445E46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FCBAA6-8121-047E-7D0F-870B4C789B1C}"/>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5" name="Footer Placeholder 4">
            <a:extLst>
              <a:ext uri="{FF2B5EF4-FFF2-40B4-BE49-F238E27FC236}">
                <a16:creationId xmlns:a16="http://schemas.microsoft.com/office/drawing/2014/main" id="{AE3C4C84-650D-8543-FB87-7F712428E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F0B26-15DF-7400-64D9-4CAE60E6F0B3}"/>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29589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A3F7-ECBE-6BA3-F9B8-B2AAB34A0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3561A0-9C84-30B6-6F29-013CD157D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7FE8D-B68D-9072-9947-41139B2157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FB2318-3CCB-D300-6BF4-6EF7BF252D26}"/>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6" name="Footer Placeholder 5">
            <a:extLst>
              <a:ext uri="{FF2B5EF4-FFF2-40B4-BE49-F238E27FC236}">
                <a16:creationId xmlns:a16="http://schemas.microsoft.com/office/drawing/2014/main" id="{717F7238-53ED-F13C-85A0-0D821A0F4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AA380-A578-1885-9B38-2B6B086415E5}"/>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354732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BCC3-1905-3A95-98E5-850DB5E683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CED64A-884E-05A0-EFC0-FB3FF809E1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F4ACC-EF67-2DD9-3602-389C00CEAA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3DF61-6A3A-BF20-8A33-AEB81C8E5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A308E3-5753-EA00-2856-7498373DD1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FB406B-F631-EF66-3181-9F2BD316FC06}"/>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8" name="Footer Placeholder 7">
            <a:extLst>
              <a:ext uri="{FF2B5EF4-FFF2-40B4-BE49-F238E27FC236}">
                <a16:creationId xmlns:a16="http://schemas.microsoft.com/office/drawing/2014/main" id="{0CC3791F-F617-0282-8D2C-8BB5E61AB7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DC096E-4D9A-EBD5-5AF2-5DE53F5A2FDC}"/>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142586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360B-0A3F-3F49-42E6-606FF16DAF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04FFA1-30A5-FAF7-D38D-D47C5C2C9440}"/>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4" name="Footer Placeholder 3">
            <a:extLst>
              <a:ext uri="{FF2B5EF4-FFF2-40B4-BE49-F238E27FC236}">
                <a16:creationId xmlns:a16="http://schemas.microsoft.com/office/drawing/2014/main" id="{3CB41124-678A-F552-7939-E6C3E6D33A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37746A-7B01-47E0-2D8A-ABD4D73BD799}"/>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67040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DD6DF-FDC0-A964-4C0A-AFF0EA4DE146}"/>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3" name="Footer Placeholder 2">
            <a:extLst>
              <a:ext uri="{FF2B5EF4-FFF2-40B4-BE49-F238E27FC236}">
                <a16:creationId xmlns:a16="http://schemas.microsoft.com/office/drawing/2014/main" id="{C1411087-6966-07E0-C2A5-6C921410DD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43743-A338-ACC7-2B03-BBA9432CC9B1}"/>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240745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8BF1-FCD0-348A-1269-0ABE56FF6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13446B-3F09-04D0-791F-18E7582CC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5ECE09-1F4B-7EC4-2975-8CCC7A403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34293-5DA2-E1C6-24FD-D37DE8D4E024}"/>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6" name="Footer Placeholder 5">
            <a:extLst>
              <a:ext uri="{FF2B5EF4-FFF2-40B4-BE49-F238E27FC236}">
                <a16:creationId xmlns:a16="http://schemas.microsoft.com/office/drawing/2014/main" id="{896E279D-D03A-374F-3D52-A3584DEF9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5C26A-E927-8F3E-81E0-F79F8F16A55C}"/>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287804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EB23-8BC7-79A9-ACAC-5FDB08B6D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06BDD1-3B27-CD90-DA71-09AB917F9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05822E-0A75-A843-CDBD-D8B108C68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3B3E2-368A-8368-D956-1B927F31235E}"/>
              </a:ext>
            </a:extLst>
          </p:cNvPr>
          <p:cNvSpPr>
            <a:spLocks noGrp="1"/>
          </p:cNvSpPr>
          <p:nvPr>
            <p:ph type="dt" sz="half" idx="10"/>
          </p:nvPr>
        </p:nvSpPr>
        <p:spPr/>
        <p:txBody>
          <a:bodyPr/>
          <a:lstStyle/>
          <a:p>
            <a:fld id="{6B73CB73-6382-E44D-A83B-4AC8F07454A1}" type="datetimeFigureOut">
              <a:rPr lang="en-US" smtClean="0"/>
              <a:t>10/7/25</a:t>
            </a:fld>
            <a:endParaRPr lang="en-US"/>
          </a:p>
        </p:txBody>
      </p:sp>
      <p:sp>
        <p:nvSpPr>
          <p:cNvPr id="6" name="Footer Placeholder 5">
            <a:extLst>
              <a:ext uri="{FF2B5EF4-FFF2-40B4-BE49-F238E27FC236}">
                <a16:creationId xmlns:a16="http://schemas.microsoft.com/office/drawing/2014/main" id="{1A763FCF-CDB1-C2D3-3963-DEA8B5F0F8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8C25A-7A60-0637-9C5C-2BC7A6962C1A}"/>
              </a:ext>
            </a:extLst>
          </p:cNvPr>
          <p:cNvSpPr>
            <a:spLocks noGrp="1"/>
          </p:cNvSpPr>
          <p:nvPr>
            <p:ph type="sldNum" sz="quarter" idx="12"/>
          </p:nvPr>
        </p:nvSpPr>
        <p:spPr/>
        <p:txBody>
          <a:bodyPr/>
          <a:lstStyle/>
          <a:p>
            <a:fld id="{26C1E80B-67FE-2040-9432-2F36434AD630}" type="slidenum">
              <a:rPr lang="en-US" smtClean="0"/>
              <a:t>‹#›</a:t>
            </a:fld>
            <a:endParaRPr lang="en-US"/>
          </a:p>
        </p:txBody>
      </p:sp>
    </p:spTree>
    <p:extLst>
      <p:ext uri="{BB962C8B-B14F-4D97-AF65-F5344CB8AC3E}">
        <p14:creationId xmlns:p14="http://schemas.microsoft.com/office/powerpoint/2010/main" val="232457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2C4195-32A5-65DA-066D-0E9A1B4BD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CFC090-33BA-705C-B6CB-ED3AC217F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05D72-50BD-640C-61D7-39E02BFAD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73CB73-6382-E44D-A83B-4AC8F07454A1}" type="datetimeFigureOut">
              <a:rPr lang="en-US" smtClean="0"/>
              <a:t>10/7/25</a:t>
            </a:fld>
            <a:endParaRPr lang="en-US"/>
          </a:p>
        </p:txBody>
      </p:sp>
      <p:sp>
        <p:nvSpPr>
          <p:cNvPr id="5" name="Footer Placeholder 4">
            <a:extLst>
              <a:ext uri="{FF2B5EF4-FFF2-40B4-BE49-F238E27FC236}">
                <a16:creationId xmlns:a16="http://schemas.microsoft.com/office/drawing/2014/main" id="{993612C9-AB2A-242C-7BB3-E7A00CB2D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3DECC1-2464-5F11-EFAD-8C5A9C8F0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C1E80B-67FE-2040-9432-2F36434AD630}" type="slidenum">
              <a:rPr lang="en-US" smtClean="0"/>
              <a:t>‹#›</a:t>
            </a:fld>
            <a:endParaRPr lang="en-US"/>
          </a:p>
        </p:txBody>
      </p:sp>
    </p:spTree>
    <p:extLst>
      <p:ext uri="{BB962C8B-B14F-4D97-AF65-F5344CB8AC3E}">
        <p14:creationId xmlns:p14="http://schemas.microsoft.com/office/powerpoint/2010/main" val="174474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B5E2-ADDF-2E69-AB68-9885F58C1FDA}"/>
              </a:ext>
            </a:extLst>
          </p:cNvPr>
          <p:cNvSpPr>
            <a:spLocks noGrp="1"/>
          </p:cNvSpPr>
          <p:nvPr>
            <p:ph type="ctrTitle"/>
          </p:nvPr>
        </p:nvSpPr>
        <p:spPr/>
        <p:txBody>
          <a:bodyPr>
            <a:normAutofit fontScale="90000"/>
          </a:bodyPr>
          <a:lstStyle/>
          <a:p>
            <a:r>
              <a:rPr lang="en-US" dirty="0"/>
              <a:t>Briefing on Summer, 2025 Pine River Watershed Research</a:t>
            </a:r>
          </a:p>
        </p:txBody>
      </p:sp>
      <p:sp>
        <p:nvSpPr>
          <p:cNvPr id="3" name="Subtitle 2">
            <a:extLst>
              <a:ext uri="{FF2B5EF4-FFF2-40B4-BE49-F238E27FC236}">
                <a16:creationId xmlns:a16="http://schemas.microsoft.com/office/drawing/2014/main" id="{55C049CF-CACB-0BF2-F0E5-25C34537E55D}"/>
              </a:ext>
            </a:extLst>
          </p:cNvPr>
          <p:cNvSpPr>
            <a:spLocks noGrp="1"/>
          </p:cNvSpPr>
          <p:nvPr>
            <p:ph type="subTitle" idx="1"/>
          </p:nvPr>
        </p:nvSpPr>
        <p:spPr>
          <a:xfrm>
            <a:off x="1524000" y="4226152"/>
            <a:ext cx="9144000" cy="1655762"/>
          </a:xfrm>
        </p:spPr>
        <p:txBody>
          <a:bodyPr/>
          <a:lstStyle/>
          <a:p>
            <a:r>
              <a:rPr lang="en-US" dirty="0"/>
              <a:t>Hannah Abner, Isa Bryans, Colin Coffey, Brady Crake, Emmerson Goodin</a:t>
            </a:r>
          </a:p>
          <a:p>
            <a:r>
              <a:rPr lang="en-US" dirty="0"/>
              <a:t>Alma College Great Lakes Watershed Institute</a:t>
            </a:r>
          </a:p>
        </p:txBody>
      </p:sp>
      <p:cxnSp>
        <p:nvCxnSpPr>
          <p:cNvPr id="5" name="Straight Connector 4">
            <a:extLst>
              <a:ext uri="{FF2B5EF4-FFF2-40B4-BE49-F238E27FC236}">
                <a16:creationId xmlns:a16="http://schemas.microsoft.com/office/drawing/2014/main" id="{8BE7C49F-3CC6-A92D-8434-22EC3C0C150A}"/>
              </a:ext>
            </a:extLst>
          </p:cNvPr>
          <p:cNvCxnSpPr/>
          <p:nvPr/>
        </p:nvCxnSpPr>
        <p:spPr>
          <a:xfrm>
            <a:off x="1248229" y="3788229"/>
            <a:ext cx="976811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549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079D-7044-D71F-663D-D3EDC74F31C5}"/>
              </a:ext>
            </a:extLst>
          </p:cNvPr>
          <p:cNvSpPr>
            <a:spLocks noGrp="1"/>
          </p:cNvSpPr>
          <p:nvPr>
            <p:ph type="title"/>
          </p:nvPr>
        </p:nvSpPr>
        <p:spPr>
          <a:xfrm>
            <a:off x="0" y="18255"/>
            <a:ext cx="10515600" cy="1325563"/>
          </a:xfrm>
        </p:spPr>
        <p:txBody>
          <a:bodyPr/>
          <a:lstStyle/>
          <a:p>
            <a:r>
              <a:rPr lang="en-US" b="1" dirty="0"/>
              <a:t>Conclusions</a:t>
            </a:r>
            <a:endParaRPr lang="en-US" dirty="0"/>
          </a:p>
        </p:txBody>
      </p:sp>
      <p:sp>
        <p:nvSpPr>
          <p:cNvPr id="3" name="Content Placeholder 2">
            <a:extLst>
              <a:ext uri="{FF2B5EF4-FFF2-40B4-BE49-F238E27FC236}">
                <a16:creationId xmlns:a16="http://schemas.microsoft.com/office/drawing/2014/main" id="{8C2E2556-40F2-C147-B484-941899666A6E}"/>
              </a:ext>
            </a:extLst>
          </p:cNvPr>
          <p:cNvSpPr>
            <a:spLocks noGrp="1"/>
          </p:cNvSpPr>
          <p:nvPr>
            <p:ph idx="1"/>
          </p:nvPr>
        </p:nvSpPr>
        <p:spPr/>
        <p:txBody>
          <a:bodyPr/>
          <a:lstStyle/>
          <a:p>
            <a:r>
              <a:rPr lang="en-US" dirty="0"/>
              <a:t>Pine River at S. Rolland does not appear to be a good candidate for an unimpacted area of the watershed. Concentrations are high as are </a:t>
            </a:r>
            <a:r>
              <a:rPr lang="en-US" i="1" dirty="0"/>
              <a:t>E. coli</a:t>
            </a:r>
            <a:r>
              <a:rPr lang="en-US" dirty="0"/>
              <a:t>.</a:t>
            </a:r>
          </a:p>
          <a:p>
            <a:pPr marL="0" indent="0">
              <a:buNone/>
            </a:pPr>
            <a:endParaRPr lang="en-US" dirty="0"/>
          </a:p>
          <a:p>
            <a:r>
              <a:rPr lang="en-US" dirty="0"/>
              <a:t>Wolf Creek sites do not appear much better</a:t>
            </a:r>
          </a:p>
          <a:p>
            <a:pPr marL="0" indent="0">
              <a:buNone/>
            </a:pPr>
            <a:endParaRPr lang="en-US" dirty="0"/>
          </a:p>
          <a:p>
            <a:r>
              <a:rPr lang="en-US" dirty="0"/>
              <a:t>More work needs to be done</a:t>
            </a:r>
          </a:p>
        </p:txBody>
      </p:sp>
      <p:cxnSp>
        <p:nvCxnSpPr>
          <p:cNvPr id="5" name="Straight Connector 4">
            <a:extLst>
              <a:ext uri="{FF2B5EF4-FFF2-40B4-BE49-F238E27FC236}">
                <a16:creationId xmlns:a16="http://schemas.microsoft.com/office/drawing/2014/main" id="{6CAB36AD-0601-699C-3B5E-7D89A5C83D96}"/>
              </a:ext>
            </a:extLst>
          </p:cNvPr>
          <p:cNvCxnSpPr/>
          <p:nvPr/>
        </p:nvCxnSpPr>
        <p:spPr>
          <a:xfrm>
            <a:off x="0" y="1219200"/>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81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C68E-D068-ADC8-ADC7-B6AA938B6AE3}"/>
              </a:ext>
            </a:extLst>
          </p:cNvPr>
          <p:cNvSpPr>
            <a:spLocks noGrp="1"/>
          </p:cNvSpPr>
          <p:nvPr>
            <p:ph type="title"/>
          </p:nvPr>
        </p:nvSpPr>
        <p:spPr>
          <a:xfrm>
            <a:off x="0" y="0"/>
            <a:ext cx="10515600" cy="1325563"/>
          </a:xfrm>
        </p:spPr>
        <p:txBody>
          <a:bodyPr/>
          <a:lstStyle/>
          <a:p>
            <a:r>
              <a:rPr lang="en-US" dirty="0"/>
              <a:t>Site That May be Clean????</a:t>
            </a:r>
          </a:p>
        </p:txBody>
      </p:sp>
      <p:sp>
        <p:nvSpPr>
          <p:cNvPr id="3" name="Content Placeholder 2">
            <a:extLst>
              <a:ext uri="{FF2B5EF4-FFF2-40B4-BE49-F238E27FC236}">
                <a16:creationId xmlns:a16="http://schemas.microsoft.com/office/drawing/2014/main" id="{DEBC4A4B-8C0F-EE87-E81E-8219EE9948AD}"/>
              </a:ext>
            </a:extLst>
          </p:cNvPr>
          <p:cNvSpPr>
            <a:spLocks noGrp="1"/>
          </p:cNvSpPr>
          <p:nvPr>
            <p:ph idx="1"/>
          </p:nvPr>
        </p:nvSpPr>
        <p:spPr/>
        <p:txBody>
          <a:bodyPr/>
          <a:lstStyle/>
          <a:p>
            <a:r>
              <a:rPr lang="en-US" dirty="0"/>
              <a:t>Bush Creek?</a:t>
            </a:r>
          </a:p>
        </p:txBody>
      </p:sp>
    </p:spTree>
    <p:extLst>
      <p:ext uri="{BB962C8B-B14F-4D97-AF65-F5344CB8AC3E}">
        <p14:creationId xmlns:p14="http://schemas.microsoft.com/office/powerpoint/2010/main" val="259520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3332-B57C-A917-0EF3-D6FE132C0524}"/>
              </a:ext>
            </a:extLst>
          </p:cNvPr>
          <p:cNvSpPr>
            <a:spLocks noGrp="1"/>
          </p:cNvSpPr>
          <p:nvPr>
            <p:ph type="title"/>
          </p:nvPr>
        </p:nvSpPr>
        <p:spPr>
          <a:xfrm>
            <a:off x="0" y="18256"/>
            <a:ext cx="10515600" cy="1026774"/>
          </a:xfrm>
        </p:spPr>
        <p:txBody>
          <a:bodyPr/>
          <a:lstStyle/>
          <a:p>
            <a:r>
              <a:rPr lang="en-US" dirty="0"/>
              <a:t>What’s Causing St. Louis’ Algal Bloom</a:t>
            </a:r>
          </a:p>
        </p:txBody>
      </p:sp>
      <p:sp>
        <p:nvSpPr>
          <p:cNvPr id="3" name="Content Placeholder 2">
            <a:extLst>
              <a:ext uri="{FF2B5EF4-FFF2-40B4-BE49-F238E27FC236}">
                <a16:creationId xmlns:a16="http://schemas.microsoft.com/office/drawing/2014/main" id="{7C7CFA6C-A3BE-3EC0-80A3-0D609EDF679E}"/>
              </a:ext>
            </a:extLst>
          </p:cNvPr>
          <p:cNvSpPr>
            <a:spLocks noGrp="1"/>
          </p:cNvSpPr>
          <p:nvPr>
            <p:ph idx="1"/>
          </p:nvPr>
        </p:nvSpPr>
        <p:spPr/>
        <p:txBody>
          <a:bodyPr/>
          <a:lstStyle/>
          <a:p>
            <a:r>
              <a:rPr lang="en-US" dirty="0"/>
              <a:t>2025 was worst year as far as extent and persistence of algae and aquatic vegetation – beginning at fishing derby!</a:t>
            </a:r>
          </a:p>
          <a:p>
            <a:pPr marL="0" indent="0">
              <a:buNone/>
            </a:pPr>
            <a:endParaRPr lang="en-US" dirty="0"/>
          </a:p>
          <a:p>
            <a:r>
              <a:rPr lang="en-US" dirty="0"/>
              <a:t>We are able to narrow down two potential inputs</a:t>
            </a:r>
          </a:p>
          <a:p>
            <a:endParaRPr lang="en-US" dirty="0"/>
          </a:p>
          <a:p>
            <a:r>
              <a:rPr lang="en-US" dirty="0"/>
              <a:t>A little more work needs to be done to be sure</a:t>
            </a:r>
          </a:p>
        </p:txBody>
      </p:sp>
      <p:cxnSp>
        <p:nvCxnSpPr>
          <p:cNvPr id="5" name="Straight Connector 4">
            <a:extLst>
              <a:ext uri="{FF2B5EF4-FFF2-40B4-BE49-F238E27FC236}">
                <a16:creationId xmlns:a16="http://schemas.microsoft.com/office/drawing/2014/main" id="{CBDE4C1E-FE8B-F5C4-C3EC-1E38F775FCCE}"/>
              </a:ext>
            </a:extLst>
          </p:cNvPr>
          <p:cNvCxnSpPr/>
          <p:nvPr/>
        </p:nvCxnSpPr>
        <p:spPr>
          <a:xfrm>
            <a:off x="0" y="1045030"/>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44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9269-632C-FC6E-66D5-F67381C30C81}"/>
              </a:ext>
            </a:extLst>
          </p:cNvPr>
          <p:cNvSpPr>
            <a:spLocks noGrp="1"/>
          </p:cNvSpPr>
          <p:nvPr>
            <p:ph type="title"/>
          </p:nvPr>
        </p:nvSpPr>
        <p:spPr>
          <a:xfrm>
            <a:off x="0" y="1"/>
            <a:ext cx="10515600" cy="914400"/>
          </a:xfrm>
        </p:spPr>
        <p:txBody>
          <a:bodyPr/>
          <a:lstStyle/>
          <a:p>
            <a:r>
              <a:rPr lang="en-US" dirty="0"/>
              <a:t>Recap From Last Year</a:t>
            </a:r>
          </a:p>
        </p:txBody>
      </p:sp>
      <p:sp>
        <p:nvSpPr>
          <p:cNvPr id="3" name="Content Placeholder 2">
            <a:extLst>
              <a:ext uri="{FF2B5EF4-FFF2-40B4-BE49-F238E27FC236}">
                <a16:creationId xmlns:a16="http://schemas.microsoft.com/office/drawing/2014/main" id="{2C08154A-9E2B-EC93-4A0F-F10710CAA02C}"/>
              </a:ext>
            </a:extLst>
          </p:cNvPr>
          <p:cNvSpPr>
            <a:spLocks noGrp="1"/>
          </p:cNvSpPr>
          <p:nvPr>
            <p:ph idx="1"/>
          </p:nvPr>
        </p:nvSpPr>
        <p:spPr/>
        <p:txBody>
          <a:bodyPr/>
          <a:lstStyle/>
          <a:p>
            <a:r>
              <a:rPr lang="en-US" dirty="0"/>
              <a:t>Only 4 potential input sites that could contribute to algal blooms</a:t>
            </a:r>
          </a:p>
          <a:p>
            <a:pPr marL="0" indent="0">
              <a:buNone/>
            </a:pPr>
            <a:endParaRPr lang="en-US" dirty="0"/>
          </a:p>
          <a:p>
            <a:pPr lvl="1"/>
            <a:r>
              <a:rPr lang="en-US" dirty="0"/>
              <a:t>N and P coming over Alma Dam</a:t>
            </a:r>
          </a:p>
          <a:p>
            <a:pPr lvl="1"/>
            <a:r>
              <a:rPr lang="en-US" dirty="0"/>
              <a:t>Sugar Creek inputs</a:t>
            </a:r>
          </a:p>
          <a:p>
            <a:pPr lvl="1"/>
            <a:r>
              <a:rPr lang="en-US" dirty="0"/>
              <a:t>Horse Creek inputs</a:t>
            </a:r>
          </a:p>
          <a:p>
            <a:pPr lvl="1"/>
            <a:r>
              <a:rPr lang="en-US" dirty="0"/>
              <a:t>Alma Wastewater Treatment Plant discharge</a:t>
            </a:r>
          </a:p>
        </p:txBody>
      </p:sp>
      <p:cxnSp>
        <p:nvCxnSpPr>
          <p:cNvPr id="5" name="Straight Connector 4">
            <a:extLst>
              <a:ext uri="{FF2B5EF4-FFF2-40B4-BE49-F238E27FC236}">
                <a16:creationId xmlns:a16="http://schemas.microsoft.com/office/drawing/2014/main" id="{CCCB1A1D-D735-7CB1-0606-9D1DEAAB4020}"/>
              </a:ext>
            </a:extLst>
          </p:cNvPr>
          <p:cNvCxnSpPr/>
          <p:nvPr/>
        </p:nvCxnSpPr>
        <p:spPr>
          <a:xfrm>
            <a:off x="0" y="1117600"/>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884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map&#10;&#10;AI-generated content may be incorrect.">
            <a:extLst>
              <a:ext uri="{FF2B5EF4-FFF2-40B4-BE49-F238E27FC236}">
                <a16:creationId xmlns:a16="http://schemas.microsoft.com/office/drawing/2014/main" id="{688CC115-B89F-9141-D842-76B6C72F56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737" t="28024" r="13255" b="18950"/>
          <a:stretch>
            <a:fillRect/>
          </a:stretch>
        </p:blipFill>
        <p:spPr bwMode="auto">
          <a:xfrm>
            <a:off x="0" y="-1"/>
            <a:ext cx="12196165" cy="67491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430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EADF-D628-4960-4373-07C4CA8A73A0}"/>
              </a:ext>
            </a:extLst>
          </p:cNvPr>
          <p:cNvSpPr>
            <a:spLocks noGrp="1"/>
          </p:cNvSpPr>
          <p:nvPr>
            <p:ph type="title"/>
          </p:nvPr>
        </p:nvSpPr>
        <p:spPr>
          <a:xfrm>
            <a:off x="0" y="1"/>
            <a:ext cx="10515600" cy="827314"/>
          </a:xfrm>
        </p:spPr>
        <p:txBody>
          <a:bodyPr>
            <a:normAutofit/>
          </a:bodyPr>
          <a:lstStyle/>
          <a:p>
            <a:r>
              <a:rPr lang="en-US" sz="4000" dirty="0"/>
              <a:t>Which Downstream Sites Have the Most Impact?</a:t>
            </a:r>
          </a:p>
        </p:txBody>
      </p:sp>
      <p:pic>
        <p:nvPicPr>
          <p:cNvPr id="3" name="Picture 2">
            <a:extLst>
              <a:ext uri="{FF2B5EF4-FFF2-40B4-BE49-F238E27FC236}">
                <a16:creationId xmlns:a16="http://schemas.microsoft.com/office/drawing/2014/main" id="{B228A69A-6210-C71B-3A0E-14C2D5C25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93" y="714553"/>
            <a:ext cx="10897507" cy="614344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53A1E70-86C2-6681-73FB-130713011898}"/>
              </a:ext>
            </a:extLst>
          </p:cNvPr>
          <p:cNvCxnSpPr/>
          <p:nvPr/>
        </p:nvCxnSpPr>
        <p:spPr>
          <a:xfrm>
            <a:off x="1320800" y="5503333"/>
            <a:ext cx="1033780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669D4CB-5740-9AAB-AAC4-EB6436A09808}"/>
              </a:ext>
            </a:extLst>
          </p:cNvPr>
          <p:cNvSpPr txBox="1"/>
          <p:nvPr/>
        </p:nvSpPr>
        <p:spPr>
          <a:xfrm>
            <a:off x="2464269" y="4185034"/>
            <a:ext cx="3478516" cy="369332"/>
          </a:xfrm>
          <a:prstGeom prst="rect">
            <a:avLst/>
          </a:prstGeom>
          <a:noFill/>
        </p:spPr>
        <p:txBody>
          <a:bodyPr wrap="none" rtlCol="0">
            <a:spAutoFit/>
          </a:bodyPr>
          <a:lstStyle/>
          <a:p>
            <a:r>
              <a:rPr lang="en-US" dirty="0"/>
              <a:t>Nutrient levels for healthy stream</a:t>
            </a:r>
          </a:p>
        </p:txBody>
      </p:sp>
      <p:cxnSp>
        <p:nvCxnSpPr>
          <p:cNvPr id="16" name="Straight Arrow Connector 15">
            <a:extLst>
              <a:ext uri="{FF2B5EF4-FFF2-40B4-BE49-F238E27FC236}">
                <a16:creationId xmlns:a16="http://schemas.microsoft.com/office/drawing/2014/main" id="{81AE4ABC-43A4-2AFE-D3D4-2E2B55512C7C}"/>
              </a:ext>
            </a:extLst>
          </p:cNvPr>
          <p:cNvCxnSpPr/>
          <p:nvPr/>
        </p:nvCxnSpPr>
        <p:spPr>
          <a:xfrm flipH="1">
            <a:off x="4470400" y="4465479"/>
            <a:ext cx="787400" cy="9845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5C5174B-F853-E043-0BDD-A3116B8276A6}"/>
              </a:ext>
            </a:extLst>
          </p:cNvPr>
          <p:cNvSpPr txBox="1"/>
          <p:nvPr/>
        </p:nvSpPr>
        <p:spPr>
          <a:xfrm rot="16200000">
            <a:off x="88489" y="3313986"/>
            <a:ext cx="688009" cy="369332"/>
          </a:xfrm>
          <a:prstGeom prst="rect">
            <a:avLst/>
          </a:prstGeom>
          <a:noFill/>
        </p:spPr>
        <p:txBody>
          <a:bodyPr wrap="none" rtlCol="0">
            <a:spAutoFit/>
          </a:bodyPr>
          <a:lstStyle/>
          <a:p>
            <a:r>
              <a:rPr lang="en-US" dirty="0"/>
              <a:t>mg/L</a:t>
            </a:r>
          </a:p>
        </p:txBody>
      </p:sp>
    </p:spTree>
    <p:extLst>
      <p:ext uri="{BB962C8B-B14F-4D97-AF65-F5344CB8AC3E}">
        <p14:creationId xmlns:p14="http://schemas.microsoft.com/office/powerpoint/2010/main" val="320958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54BD2D-72ED-B4B4-F582-663D1403F1A6}"/>
              </a:ext>
            </a:extLst>
          </p:cNvPr>
          <p:cNvPicPr>
            <a:picLocks noChangeAspect="1"/>
          </p:cNvPicPr>
          <p:nvPr/>
        </p:nvPicPr>
        <p:blipFill>
          <a:blip r:embed="rId3"/>
          <a:srcRect t="4828" b="3486"/>
          <a:stretch/>
        </p:blipFill>
        <p:spPr>
          <a:xfrm>
            <a:off x="335560" y="-436"/>
            <a:ext cx="11814495" cy="6750947"/>
          </a:xfrm>
          <a:prstGeom prst="rect">
            <a:avLst/>
          </a:prstGeom>
        </p:spPr>
      </p:pic>
    </p:spTree>
    <p:extLst>
      <p:ext uri="{BB962C8B-B14F-4D97-AF65-F5344CB8AC3E}">
        <p14:creationId xmlns:p14="http://schemas.microsoft.com/office/powerpoint/2010/main" val="296992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C658-AB92-5CE5-0122-5675D35A9C63}"/>
              </a:ext>
            </a:extLst>
          </p:cNvPr>
          <p:cNvSpPr>
            <a:spLocks noGrp="1"/>
          </p:cNvSpPr>
          <p:nvPr>
            <p:ph type="title"/>
          </p:nvPr>
        </p:nvSpPr>
        <p:spPr>
          <a:xfrm>
            <a:off x="0" y="18255"/>
            <a:ext cx="10515600" cy="1325563"/>
          </a:xfrm>
        </p:spPr>
        <p:txBody>
          <a:bodyPr/>
          <a:lstStyle/>
          <a:p>
            <a:r>
              <a:rPr lang="en-US" dirty="0"/>
              <a:t>Conclusions of Findings From 2024…</a:t>
            </a:r>
          </a:p>
        </p:txBody>
      </p:sp>
      <p:sp>
        <p:nvSpPr>
          <p:cNvPr id="3" name="Content Placeholder 2">
            <a:extLst>
              <a:ext uri="{FF2B5EF4-FFF2-40B4-BE49-F238E27FC236}">
                <a16:creationId xmlns:a16="http://schemas.microsoft.com/office/drawing/2014/main" id="{F89FDE39-6240-8724-050A-23AEFCAF5A29}"/>
              </a:ext>
            </a:extLst>
          </p:cNvPr>
          <p:cNvSpPr>
            <a:spLocks noGrp="1"/>
          </p:cNvSpPr>
          <p:nvPr>
            <p:ph idx="1"/>
          </p:nvPr>
        </p:nvSpPr>
        <p:spPr/>
        <p:txBody>
          <a:bodyPr/>
          <a:lstStyle/>
          <a:p>
            <a:r>
              <a:rPr lang="en-US" dirty="0"/>
              <a:t>Sugar Creek is the dominant source for N and P (chemicals that cause algal growth)</a:t>
            </a:r>
          </a:p>
          <a:p>
            <a:pPr marL="0" indent="0">
              <a:buNone/>
            </a:pPr>
            <a:endParaRPr lang="en-US" dirty="0"/>
          </a:p>
          <a:p>
            <a:r>
              <a:rPr lang="en-US" dirty="0"/>
              <a:t>Sugar Creek produces a lot of </a:t>
            </a:r>
            <a:r>
              <a:rPr lang="en-US" i="1" dirty="0"/>
              <a:t>E. coli</a:t>
            </a:r>
            <a:r>
              <a:rPr lang="en-US" dirty="0"/>
              <a:t> indicating that the input is most likely animals (waste from livestock or people)</a:t>
            </a:r>
          </a:p>
        </p:txBody>
      </p:sp>
      <p:cxnSp>
        <p:nvCxnSpPr>
          <p:cNvPr id="5" name="Straight Connector 4">
            <a:extLst>
              <a:ext uri="{FF2B5EF4-FFF2-40B4-BE49-F238E27FC236}">
                <a16:creationId xmlns:a16="http://schemas.microsoft.com/office/drawing/2014/main" id="{C29480D5-6201-FDB3-2651-A87E8354F3DD}"/>
              </a:ext>
            </a:extLst>
          </p:cNvPr>
          <p:cNvCxnSpPr/>
          <p:nvPr/>
        </p:nvCxnSpPr>
        <p:spPr>
          <a:xfrm>
            <a:off x="0" y="1114425"/>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81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C56C-9273-5221-C20B-20F19382E58B}"/>
              </a:ext>
            </a:extLst>
          </p:cNvPr>
          <p:cNvSpPr>
            <a:spLocks noGrp="1"/>
          </p:cNvSpPr>
          <p:nvPr>
            <p:ph type="title"/>
          </p:nvPr>
        </p:nvSpPr>
        <p:spPr>
          <a:xfrm>
            <a:off x="0" y="18255"/>
            <a:ext cx="10515600" cy="1325563"/>
          </a:xfrm>
        </p:spPr>
        <p:txBody>
          <a:bodyPr/>
          <a:lstStyle/>
          <a:p>
            <a:r>
              <a:rPr lang="en-US" dirty="0"/>
              <a:t>What About 2025?</a:t>
            </a:r>
          </a:p>
        </p:txBody>
      </p:sp>
      <p:sp>
        <p:nvSpPr>
          <p:cNvPr id="3" name="Content Placeholder 2">
            <a:extLst>
              <a:ext uri="{FF2B5EF4-FFF2-40B4-BE49-F238E27FC236}">
                <a16:creationId xmlns:a16="http://schemas.microsoft.com/office/drawing/2014/main" id="{E5DF83CD-3A8E-8659-7C13-1F3D77D21B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03260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map&#10;&#10;AI-generated content may be incorrect.">
            <a:extLst>
              <a:ext uri="{FF2B5EF4-FFF2-40B4-BE49-F238E27FC236}">
                <a16:creationId xmlns:a16="http://schemas.microsoft.com/office/drawing/2014/main" id="{3A379A88-3DA1-0424-98B6-EBF3D5C207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1" t="5245" r="41039" b="5165"/>
          <a:stretch>
            <a:fillRect/>
          </a:stretch>
        </p:blipFill>
        <p:spPr bwMode="auto">
          <a:xfrm>
            <a:off x="141923" y="0"/>
            <a:ext cx="7144702" cy="685830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1C13B444-B505-B367-F633-4415AE52890E}"/>
              </a:ext>
            </a:extLst>
          </p:cNvPr>
          <p:cNvSpPr txBox="1"/>
          <p:nvPr/>
        </p:nvSpPr>
        <p:spPr>
          <a:xfrm>
            <a:off x="7445922" y="2528888"/>
            <a:ext cx="3250570" cy="1938992"/>
          </a:xfrm>
          <a:prstGeom prst="rect">
            <a:avLst/>
          </a:prstGeom>
          <a:noFill/>
        </p:spPr>
        <p:txBody>
          <a:bodyPr wrap="none" rtlCol="0">
            <a:spAutoFit/>
          </a:bodyPr>
          <a:lstStyle/>
          <a:p>
            <a:pPr algn="ctr"/>
            <a:r>
              <a:rPr lang="en-US" sz="2400" b="1" u="sng" dirty="0"/>
              <a:t>Sampling Sites:</a:t>
            </a:r>
          </a:p>
          <a:p>
            <a:endParaRPr lang="en-US" sz="2400" dirty="0"/>
          </a:p>
          <a:p>
            <a:pPr marL="342900" indent="-342900">
              <a:buAutoNum type="arabicPeriod"/>
            </a:pPr>
            <a:r>
              <a:rPr lang="en-US" sz="2400" dirty="0"/>
              <a:t>Sugar Cr at Grafton</a:t>
            </a:r>
          </a:p>
          <a:p>
            <a:pPr marL="342900" indent="-342900">
              <a:buAutoNum type="arabicPeriod"/>
            </a:pPr>
            <a:r>
              <a:rPr lang="en-US" sz="2400" dirty="0"/>
              <a:t>Sugar Cr at Jefferson</a:t>
            </a:r>
          </a:p>
          <a:p>
            <a:pPr marL="342900" indent="-342900">
              <a:buAutoNum type="arabicPeriod"/>
            </a:pPr>
            <a:r>
              <a:rPr lang="en-US" sz="2400" dirty="0"/>
              <a:t>Sugar Cr at Madison</a:t>
            </a:r>
          </a:p>
        </p:txBody>
      </p:sp>
    </p:spTree>
    <p:extLst>
      <p:ext uri="{BB962C8B-B14F-4D97-AF65-F5344CB8AC3E}">
        <p14:creationId xmlns:p14="http://schemas.microsoft.com/office/powerpoint/2010/main" val="215160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941C-3003-A34E-031C-9C08AD59A5D7}"/>
              </a:ext>
            </a:extLst>
          </p:cNvPr>
          <p:cNvSpPr>
            <a:spLocks noGrp="1"/>
          </p:cNvSpPr>
          <p:nvPr>
            <p:ph type="title"/>
          </p:nvPr>
        </p:nvSpPr>
        <p:spPr>
          <a:xfrm>
            <a:off x="0" y="18255"/>
            <a:ext cx="10515600" cy="1325563"/>
          </a:xfrm>
        </p:spPr>
        <p:txBody>
          <a:bodyPr/>
          <a:lstStyle/>
          <a:p>
            <a:r>
              <a:rPr lang="en-US" dirty="0"/>
              <a:t>What We Did On Our Summer Vacation</a:t>
            </a:r>
          </a:p>
        </p:txBody>
      </p:sp>
      <p:sp>
        <p:nvSpPr>
          <p:cNvPr id="3" name="Content Placeholder 2">
            <a:extLst>
              <a:ext uri="{FF2B5EF4-FFF2-40B4-BE49-F238E27FC236}">
                <a16:creationId xmlns:a16="http://schemas.microsoft.com/office/drawing/2014/main" id="{0EDA95C2-5CAF-76E1-6A4A-233354B46FAF}"/>
              </a:ext>
            </a:extLst>
          </p:cNvPr>
          <p:cNvSpPr>
            <a:spLocks noGrp="1"/>
          </p:cNvSpPr>
          <p:nvPr>
            <p:ph idx="1"/>
          </p:nvPr>
        </p:nvSpPr>
        <p:spPr/>
        <p:txBody>
          <a:bodyPr/>
          <a:lstStyle/>
          <a:p>
            <a:r>
              <a:rPr lang="en-US" dirty="0"/>
              <a:t>Continued monitoring watershed</a:t>
            </a:r>
          </a:p>
          <a:p>
            <a:pPr marL="0" indent="0">
              <a:buNone/>
            </a:pPr>
            <a:endParaRPr lang="en-US" dirty="0"/>
          </a:p>
          <a:p>
            <a:r>
              <a:rPr lang="en-US" dirty="0"/>
              <a:t>Addressed possible point sources for St. Louis algal bloom</a:t>
            </a:r>
          </a:p>
          <a:p>
            <a:pPr marL="0" indent="0">
              <a:buNone/>
            </a:pPr>
            <a:endParaRPr lang="en-US" dirty="0"/>
          </a:p>
          <a:p>
            <a:r>
              <a:rPr lang="en-US" dirty="0"/>
              <a:t>Tried to find a “clean” representative sampling site in the watershed</a:t>
            </a:r>
          </a:p>
        </p:txBody>
      </p:sp>
      <p:cxnSp>
        <p:nvCxnSpPr>
          <p:cNvPr id="5" name="Straight Connector 4">
            <a:extLst>
              <a:ext uri="{FF2B5EF4-FFF2-40B4-BE49-F238E27FC236}">
                <a16:creationId xmlns:a16="http://schemas.microsoft.com/office/drawing/2014/main" id="{B891C41E-DF03-22BF-FA02-EAFF764568F5}"/>
              </a:ext>
            </a:extLst>
          </p:cNvPr>
          <p:cNvCxnSpPr/>
          <p:nvPr/>
        </p:nvCxnSpPr>
        <p:spPr>
          <a:xfrm>
            <a:off x="0" y="110168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77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growth in sugar creek&#10;&#10;AI-generated content may be incorrect.">
            <a:extLst>
              <a:ext uri="{FF2B5EF4-FFF2-40B4-BE49-F238E27FC236}">
                <a16:creationId xmlns:a16="http://schemas.microsoft.com/office/drawing/2014/main" id="{9574D1C8-F47B-6AAB-865E-983B56EDCD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19" b="5012"/>
          <a:stretch>
            <a:fillRect/>
          </a:stretch>
        </p:blipFill>
        <p:spPr bwMode="auto">
          <a:xfrm>
            <a:off x="0" y="136207"/>
            <a:ext cx="12072938" cy="673590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BB03A9A-43B0-EE0B-84E5-D90997A13656}"/>
              </a:ext>
            </a:extLst>
          </p:cNvPr>
          <p:cNvSpPr txBox="1"/>
          <p:nvPr/>
        </p:nvSpPr>
        <p:spPr>
          <a:xfrm>
            <a:off x="9324500" y="1162645"/>
            <a:ext cx="2541914" cy="923330"/>
          </a:xfrm>
          <a:prstGeom prst="rect">
            <a:avLst/>
          </a:prstGeom>
          <a:noFill/>
        </p:spPr>
        <p:txBody>
          <a:bodyPr wrap="none" rtlCol="0">
            <a:spAutoFit/>
          </a:bodyPr>
          <a:lstStyle/>
          <a:p>
            <a:pPr algn="ctr"/>
            <a:r>
              <a:rPr lang="en-US" dirty="0"/>
              <a:t>Sugar Creek Continues</a:t>
            </a:r>
          </a:p>
          <a:p>
            <a:pPr algn="ctr"/>
            <a:r>
              <a:rPr lang="en-US" dirty="0"/>
              <a:t>To Be Dominant Source </a:t>
            </a:r>
          </a:p>
          <a:p>
            <a:pPr algn="ctr"/>
            <a:r>
              <a:rPr lang="en-US" dirty="0"/>
              <a:t>Of N and P</a:t>
            </a:r>
          </a:p>
        </p:txBody>
      </p:sp>
      <p:cxnSp>
        <p:nvCxnSpPr>
          <p:cNvPr id="7" name="Straight Arrow Connector 6">
            <a:extLst>
              <a:ext uri="{FF2B5EF4-FFF2-40B4-BE49-F238E27FC236}">
                <a16:creationId xmlns:a16="http://schemas.microsoft.com/office/drawing/2014/main" id="{26424725-F5B8-ED18-7031-94D9356C2925}"/>
              </a:ext>
            </a:extLst>
          </p:cNvPr>
          <p:cNvCxnSpPr/>
          <p:nvPr/>
        </p:nvCxnSpPr>
        <p:spPr>
          <a:xfrm>
            <a:off x="10186988" y="2085975"/>
            <a:ext cx="0" cy="28717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99A06940-933A-5B29-BF28-AA5815C70E8B}"/>
              </a:ext>
            </a:extLst>
          </p:cNvPr>
          <p:cNvSpPr/>
          <p:nvPr/>
        </p:nvSpPr>
        <p:spPr>
          <a:xfrm>
            <a:off x="5672138" y="1885950"/>
            <a:ext cx="742950" cy="4329113"/>
          </a:xfrm>
          <a:prstGeom prst="ellipse">
            <a:avLst/>
          </a:prstGeom>
          <a:solidFill>
            <a:srgbClr val="FFFF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B2F28BF-7626-69E3-08F8-8D03D7B17C79}"/>
              </a:ext>
            </a:extLst>
          </p:cNvPr>
          <p:cNvSpPr/>
          <p:nvPr/>
        </p:nvSpPr>
        <p:spPr>
          <a:xfrm>
            <a:off x="8301038" y="1264443"/>
            <a:ext cx="900085" cy="4764882"/>
          </a:xfrm>
          <a:prstGeom prst="ellipse">
            <a:avLst/>
          </a:prstGeom>
          <a:solidFill>
            <a:srgbClr val="FFFF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3E45E6-D249-15ED-FF77-9A32E924B736}"/>
              </a:ext>
            </a:extLst>
          </p:cNvPr>
          <p:cNvSpPr/>
          <p:nvPr/>
        </p:nvSpPr>
        <p:spPr>
          <a:xfrm>
            <a:off x="11123464" y="1767008"/>
            <a:ext cx="742950" cy="4329113"/>
          </a:xfrm>
          <a:prstGeom prst="ellipse">
            <a:avLst/>
          </a:prstGeom>
          <a:solidFill>
            <a:srgbClr val="FFFF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737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number of nutrients&#10;&#10;AI-generated content may be incorrect.">
            <a:extLst>
              <a:ext uri="{FF2B5EF4-FFF2-40B4-BE49-F238E27FC236}">
                <a16:creationId xmlns:a16="http://schemas.microsoft.com/office/drawing/2014/main" id="{A29E78E7-33A7-5A5F-9A85-14E1262385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19" b="5758"/>
          <a:stretch>
            <a:fillRect/>
          </a:stretch>
        </p:blipFill>
        <p:spPr bwMode="auto">
          <a:xfrm>
            <a:off x="0" y="100965"/>
            <a:ext cx="11858625" cy="65603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270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number of people&#10;&#10;AI-generated content may be incorrect.">
            <a:extLst>
              <a:ext uri="{FF2B5EF4-FFF2-40B4-BE49-F238E27FC236}">
                <a16:creationId xmlns:a16="http://schemas.microsoft.com/office/drawing/2014/main" id="{778DA8EC-8B8B-2E26-13B8-A98A6A14B5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19" b="5261"/>
          <a:stretch>
            <a:fillRect/>
          </a:stretch>
        </p:blipFill>
        <p:spPr bwMode="auto">
          <a:xfrm>
            <a:off x="50314" y="0"/>
            <a:ext cx="12121047" cy="674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126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water drainage system&#10;&#10;AI-generated content may be incorrect.">
            <a:extLst>
              <a:ext uri="{FF2B5EF4-FFF2-40B4-BE49-F238E27FC236}">
                <a16:creationId xmlns:a16="http://schemas.microsoft.com/office/drawing/2014/main" id="{73CC8658-E7AC-23AF-085B-77318BCCE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686" y="0"/>
            <a:ext cx="6483302" cy="6630218"/>
          </a:xfrm>
          <a:prstGeom prst="rect">
            <a:avLst/>
          </a:prstGeom>
        </p:spPr>
      </p:pic>
    </p:spTree>
    <p:extLst>
      <p:ext uri="{BB962C8B-B14F-4D97-AF65-F5344CB8AC3E}">
        <p14:creationId xmlns:p14="http://schemas.microsoft.com/office/powerpoint/2010/main" val="3075289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90EC-15D5-318B-0591-7114BE566AC7}"/>
              </a:ext>
            </a:extLst>
          </p:cNvPr>
          <p:cNvSpPr>
            <a:spLocks noGrp="1"/>
          </p:cNvSpPr>
          <p:nvPr>
            <p:ph type="title"/>
          </p:nvPr>
        </p:nvSpPr>
        <p:spPr>
          <a:xfrm>
            <a:off x="0" y="18255"/>
            <a:ext cx="10515600" cy="1325563"/>
          </a:xfrm>
        </p:spPr>
        <p:txBody>
          <a:bodyPr/>
          <a:lstStyle/>
          <a:p>
            <a:r>
              <a:rPr lang="en-US" dirty="0"/>
              <a:t>Conclusions…</a:t>
            </a:r>
          </a:p>
        </p:txBody>
      </p:sp>
      <p:sp>
        <p:nvSpPr>
          <p:cNvPr id="3" name="Content Placeholder 2">
            <a:extLst>
              <a:ext uri="{FF2B5EF4-FFF2-40B4-BE49-F238E27FC236}">
                <a16:creationId xmlns:a16="http://schemas.microsoft.com/office/drawing/2014/main" id="{2D569992-EE30-3CB7-2EE2-0FFA50C3C47E}"/>
              </a:ext>
            </a:extLst>
          </p:cNvPr>
          <p:cNvSpPr>
            <a:spLocks noGrp="1"/>
          </p:cNvSpPr>
          <p:nvPr>
            <p:ph idx="1"/>
          </p:nvPr>
        </p:nvSpPr>
        <p:spPr/>
        <p:txBody>
          <a:bodyPr/>
          <a:lstStyle/>
          <a:p>
            <a:r>
              <a:rPr lang="en-US" dirty="0"/>
              <a:t>Sugar Creek shows high levels of N and P (possibly causing algae in PR) and </a:t>
            </a:r>
            <a:r>
              <a:rPr lang="en-US" i="1" dirty="0"/>
              <a:t>E. coli</a:t>
            </a:r>
            <a:r>
              <a:rPr lang="en-US" dirty="0"/>
              <a:t> even though there are no obvious sources right at the headwaters</a:t>
            </a:r>
          </a:p>
          <a:p>
            <a:pPr marL="0" indent="0">
              <a:buNone/>
            </a:pPr>
            <a:endParaRPr lang="en-US" dirty="0"/>
          </a:p>
          <a:p>
            <a:r>
              <a:rPr lang="en-US" dirty="0"/>
              <a:t>There must be some other source that is feeding into the start of the creek</a:t>
            </a:r>
          </a:p>
        </p:txBody>
      </p:sp>
      <p:cxnSp>
        <p:nvCxnSpPr>
          <p:cNvPr id="5" name="Straight Connector 4">
            <a:extLst>
              <a:ext uri="{FF2B5EF4-FFF2-40B4-BE49-F238E27FC236}">
                <a16:creationId xmlns:a16="http://schemas.microsoft.com/office/drawing/2014/main" id="{F99A5BE5-E19E-C3F6-387D-77543D258441}"/>
              </a:ext>
            </a:extLst>
          </p:cNvPr>
          <p:cNvCxnSpPr/>
          <p:nvPr/>
        </p:nvCxnSpPr>
        <p:spPr>
          <a:xfrm>
            <a:off x="0" y="1014413"/>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296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a city&#10;&#10;AI-generated content may be incorrect.">
            <a:extLst>
              <a:ext uri="{FF2B5EF4-FFF2-40B4-BE49-F238E27FC236}">
                <a16:creationId xmlns:a16="http://schemas.microsoft.com/office/drawing/2014/main" id="{895264D9-2B05-E69B-DA52-8547CF57C1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6" t="5471" r="10956" b="6009"/>
          <a:stretch>
            <a:fillRect/>
          </a:stretch>
        </p:blipFill>
        <p:spPr bwMode="auto">
          <a:xfrm>
            <a:off x="1" y="6597"/>
            <a:ext cx="9958388" cy="6851403"/>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659ED23A-FF3D-12C0-4DAB-B2E918B99554}"/>
              </a:ext>
            </a:extLst>
          </p:cNvPr>
          <p:cNvSpPr txBox="1"/>
          <p:nvPr/>
        </p:nvSpPr>
        <p:spPr>
          <a:xfrm>
            <a:off x="9958389" y="957263"/>
            <a:ext cx="2233611" cy="1477328"/>
          </a:xfrm>
          <a:prstGeom prst="rect">
            <a:avLst/>
          </a:prstGeom>
          <a:noFill/>
        </p:spPr>
        <p:txBody>
          <a:bodyPr wrap="square" rtlCol="0">
            <a:spAutoFit/>
          </a:bodyPr>
          <a:lstStyle/>
          <a:p>
            <a:r>
              <a:rPr lang="en-US" dirty="0"/>
              <a:t>There appears to be an underground drain that feeds directly into Sugar Creek.</a:t>
            </a:r>
          </a:p>
        </p:txBody>
      </p:sp>
    </p:spTree>
    <p:extLst>
      <p:ext uri="{BB962C8B-B14F-4D97-AF65-F5344CB8AC3E}">
        <p14:creationId xmlns:p14="http://schemas.microsoft.com/office/powerpoint/2010/main" val="273650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a farm&#10;&#10;AI-generated content may be incorrect.">
            <a:extLst>
              <a:ext uri="{FF2B5EF4-FFF2-40B4-BE49-F238E27FC236}">
                <a16:creationId xmlns:a16="http://schemas.microsoft.com/office/drawing/2014/main" id="{04366D06-7227-17B3-0F06-A53F05C52B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09" t="6216" r="20727" b="4732"/>
          <a:stretch>
            <a:fillRect/>
          </a:stretch>
        </p:blipFill>
        <p:spPr bwMode="auto">
          <a:xfrm>
            <a:off x="1122362" y="0"/>
            <a:ext cx="9407525" cy="6874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6486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893C2-77DE-059D-A73B-AD8247B11014}"/>
              </a:ext>
            </a:extLst>
          </p:cNvPr>
          <p:cNvSpPr>
            <a:spLocks noGrp="1"/>
          </p:cNvSpPr>
          <p:nvPr>
            <p:ph type="title"/>
          </p:nvPr>
        </p:nvSpPr>
        <p:spPr>
          <a:xfrm>
            <a:off x="0" y="18255"/>
            <a:ext cx="12192000" cy="896145"/>
          </a:xfrm>
        </p:spPr>
        <p:txBody>
          <a:bodyPr>
            <a:normAutofit/>
          </a:bodyPr>
          <a:lstStyle/>
          <a:p>
            <a:r>
              <a:rPr lang="en-US" sz="4000" dirty="0"/>
              <a:t>Meeting With the Gratiot County Drain Commissioner</a:t>
            </a:r>
          </a:p>
        </p:txBody>
      </p:sp>
      <p:sp>
        <p:nvSpPr>
          <p:cNvPr id="3" name="Content Placeholder 2">
            <a:extLst>
              <a:ext uri="{FF2B5EF4-FFF2-40B4-BE49-F238E27FC236}">
                <a16:creationId xmlns:a16="http://schemas.microsoft.com/office/drawing/2014/main" id="{CE037C4D-D363-2745-2625-57DA2B8E9324}"/>
              </a:ext>
            </a:extLst>
          </p:cNvPr>
          <p:cNvSpPr>
            <a:spLocks noGrp="1"/>
          </p:cNvSpPr>
          <p:nvPr>
            <p:ph idx="1"/>
          </p:nvPr>
        </p:nvSpPr>
        <p:spPr/>
        <p:txBody>
          <a:bodyPr/>
          <a:lstStyle/>
          <a:p>
            <a:r>
              <a:rPr lang="en-US" dirty="0"/>
              <a:t>Bernie Barnes (Drain Commissioner) agreed that the underground drain may be impacting Sugar Creek</a:t>
            </a:r>
          </a:p>
          <a:p>
            <a:pPr marL="0" indent="0">
              <a:buNone/>
            </a:pPr>
            <a:endParaRPr lang="en-US" dirty="0"/>
          </a:p>
          <a:p>
            <a:r>
              <a:rPr lang="en-US" dirty="0"/>
              <a:t>Bernie suggests possible sources could be home septic systems in Forest Hills or incident CAFO runoff</a:t>
            </a:r>
          </a:p>
          <a:p>
            <a:endParaRPr lang="en-US" dirty="0"/>
          </a:p>
          <a:p>
            <a:r>
              <a:rPr lang="en-US" dirty="0"/>
              <a:t>More research needs to be done to see which if either of these are significant </a:t>
            </a:r>
            <a:r>
              <a:rPr lang="en-US" dirty="0" err="1"/>
              <a:t>inputss</a:t>
            </a:r>
            <a:endParaRPr lang="en-US" dirty="0"/>
          </a:p>
        </p:txBody>
      </p:sp>
      <p:cxnSp>
        <p:nvCxnSpPr>
          <p:cNvPr id="5" name="Straight Connector 4">
            <a:extLst>
              <a:ext uri="{FF2B5EF4-FFF2-40B4-BE49-F238E27FC236}">
                <a16:creationId xmlns:a16="http://schemas.microsoft.com/office/drawing/2014/main" id="{FE8A84E9-3F1D-8811-7A74-8ABD41B60B2D}"/>
              </a:ext>
            </a:extLst>
          </p:cNvPr>
          <p:cNvCxnSpPr/>
          <p:nvPr/>
        </p:nvCxnSpPr>
        <p:spPr>
          <a:xfrm>
            <a:off x="0" y="914400"/>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85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with red circles and black text&#10;&#10;AI-generated content may be incorrect.">
            <a:extLst>
              <a:ext uri="{FF2B5EF4-FFF2-40B4-BE49-F238E27FC236}">
                <a16:creationId xmlns:a16="http://schemas.microsoft.com/office/drawing/2014/main" id="{D53F0682-3CF8-9C92-8981-DEED4D85B5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8" t="5448" r="6292" b="4762"/>
          <a:stretch>
            <a:fillRect/>
          </a:stretch>
        </p:blipFill>
        <p:spPr bwMode="auto">
          <a:xfrm>
            <a:off x="441483" y="0"/>
            <a:ext cx="11309033" cy="68737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648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C276-2BF6-872C-658B-84D0E6728F70}"/>
              </a:ext>
            </a:extLst>
          </p:cNvPr>
          <p:cNvSpPr>
            <a:spLocks noGrp="1"/>
          </p:cNvSpPr>
          <p:nvPr>
            <p:ph type="title"/>
          </p:nvPr>
        </p:nvSpPr>
        <p:spPr>
          <a:xfrm>
            <a:off x="0" y="0"/>
            <a:ext cx="10515600" cy="1325563"/>
          </a:xfrm>
        </p:spPr>
        <p:txBody>
          <a:bodyPr/>
          <a:lstStyle/>
          <a:p>
            <a:r>
              <a:rPr lang="en-US" dirty="0"/>
              <a:t>Next Steps…</a:t>
            </a:r>
          </a:p>
        </p:txBody>
      </p:sp>
      <p:sp>
        <p:nvSpPr>
          <p:cNvPr id="3" name="Content Placeholder 2">
            <a:extLst>
              <a:ext uri="{FF2B5EF4-FFF2-40B4-BE49-F238E27FC236}">
                <a16:creationId xmlns:a16="http://schemas.microsoft.com/office/drawing/2014/main" id="{B943BC0F-C89C-F82C-7BC4-16AC825A7465}"/>
              </a:ext>
            </a:extLst>
          </p:cNvPr>
          <p:cNvSpPr>
            <a:spLocks noGrp="1"/>
          </p:cNvSpPr>
          <p:nvPr>
            <p:ph idx="1"/>
          </p:nvPr>
        </p:nvSpPr>
        <p:spPr/>
        <p:txBody>
          <a:bodyPr/>
          <a:lstStyle/>
          <a:p>
            <a:r>
              <a:rPr lang="en-US" dirty="0"/>
              <a:t>Summer: 2026</a:t>
            </a:r>
          </a:p>
          <a:p>
            <a:endParaRPr lang="en-US" dirty="0"/>
          </a:p>
          <a:p>
            <a:pPr lvl="1"/>
            <a:r>
              <a:rPr lang="en-US" dirty="0"/>
              <a:t>Do more sampling on Bush Creek – is this a clean site?</a:t>
            </a:r>
          </a:p>
          <a:p>
            <a:pPr marL="457200" lvl="1" indent="0">
              <a:buNone/>
            </a:pPr>
            <a:endParaRPr lang="en-US" dirty="0"/>
          </a:p>
          <a:p>
            <a:pPr lvl="1"/>
            <a:r>
              <a:rPr lang="en-US" dirty="0"/>
              <a:t>Work with the Drain Commissioner to get samples from the underground drain</a:t>
            </a:r>
          </a:p>
          <a:p>
            <a:pPr marL="457200" lvl="1" indent="0">
              <a:buNone/>
            </a:pPr>
            <a:endParaRPr lang="en-US" dirty="0"/>
          </a:p>
          <a:p>
            <a:pPr lvl="1"/>
            <a:r>
              <a:rPr lang="en-US" dirty="0"/>
              <a:t>Possibly working with Mid Michigan District Health Department on surveying septic systems in Forest Hill</a:t>
            </a:r>
          </a:p>
        </p:txBody>
      </p:sp>
      <p:cxnSp>
        <p:nvCxnSpPr>
          <p:cNvPr id="5" name="Straight Connector 4">
            <a:extLst>
              <a:ext uri="{FF2B5EF4-FFF2-40B4-BE49-F238E27FC236}">
                <a16:creationId xmlns:a16="http://schemas.microsoft.com/office/drawing/2014/main" id="{FA494963-EE56-6A0D-44CE-9BECE1059E32}"/>
              </a:ext>
            </a:extLst>
          </p:cNvPr>
          <p:cNvCxnSpPr/>
          <p:nvPr/>
        </p:nvCxnSpPr>
        <p:spPr>
          <a:xfrm>
            <a:off x="0" y="1102659"/>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53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0836E-8BD6-AEF0-B734-F9EE28ACF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9851F-6D8C-B513-0653-11BEA8DA6EF7}"/>
              </a:ext>
            </a:extLst>
          </p:cNvPr>
          <p:cNvSpPr>
            <a:spLocks noGrp="1"/>
          </p:cNvSpPr>
          <p:nvPr>
            <p:ph type="title"/>
          </p:nvPr>
        </p:nvSpPr>
        <p:spPr>
          <a:xfrm>
            <a:off x="0" y="18255"/>
            <a:ext cx="12192000" cy="918169"/>
          </a:xfrm>
        </p:spPr>
        <p:txBody>
          <a:bodyPr>
            <a:normAutofit/>
          </a:bodyPr>
          <a:lstStyle/>
          <a:p>
            <a:r>
              <a:rPr lang="en-US" dirty="0"/>
              <a:t>Can We Find a Clean Site for Pine River Watershed?</a:t>
            </a:r>
          </a:p>
        </p:txBody>
      </p:sp>
      <p:sp>
        <p:nvSpPr>
          <p:cNvPr id="3" name="Content Placeholder 2">
            <a:extLst>
              <a:ext uri="{FF2B5EF4-FFF2-40B4-BE49-F238E27FC236}">
                <a16:creationId xmlns:a16="http://schemas.microsoft.com/office/drawing/2014/main" id="{79B09E3D-B5B3-8BE7-85A7-915205BF93F7}"/>
              </a:ext>
            </a:extLst>
          </p:cNvPr>
          <p:cNvSpPr>
            <a:spLocks noGrp="1"/>
          </p:cNvSpPr>
          <p:nvPr>
            <p:ph idx="1"/>
          </p:nvPr>
        </p:nvSpPr>
        <p:spPr>
          <a:xfrm>
            <a:off x="761081" y="1721752"/>
            <a:ext cx="10515600" cy="4351338"/>
          </a:xfrm>
        </p:spPr>
        <p:txBody>
          <a:bodyPr>
            <a:normAutofit lnSpcReduction="10000"/>
          </a:bodyPr>
          <a:lstStyle/>
          <a:p>
            <a:r>
              <a:rPr lang="en-US" dirty="0"/>
              <a:t>Is there a site or sites anywhere in the watershed that represent water quality unimpacted by agricultural runoff?</a:t>
            </a:r>
          </a:p>
          <a:p>
            <a:pPr marL="0" indent="0">
              <a:buNone/>
            </a:pPr>
            <a:endParaRPr lang="en-US" dirty="0"/>
          </a:p>
          <a:p>
            <a:r>
              <a:rPr lang="en-US" dirty="0"/>
              <a:t>If not, do we have to conclude the entire watershed is impacted and impaired?</a:t>
            </a:r>
          </a:p>
          <a:p>
            <a:endParaRPr lang="en-US" dirty="0"/>
          </a:p>
          <a:p>
            <a:r>
              <a:rPr lang="en-US" dirty="0"/>
              <a:t>We started with three sites: </a:t>
            </a:r>
          </a:p>
          <a:p>
            <a:pPr lvl="1"/>
            <a:r>
              <a:rPr lang="en-US" dirty="0"/>
              <a:t>Wolf Creek at Edgar Road</a:t>
            </a:r>
          </a:p>
          <a:p>
            <a:pPr lvl="1"/>
            <a:r>
              <a:rPr lang="en-US" dirty="0"/>
              <a:t>Wolf Creek at Vickeryville Road</a:t>
            </a:r>
          </a:p>
          <a:p>
            <a:pPr lvl="1"/>
            <a:r>
              <a:rPr lang="en-US" dirty="0"/>
              <a:t>Pine River at Rolland Road</a:t>
            </a:r>
          </a:p>
        </p:txBody>
      </p:sp>
      <p:cxnSp>
        <p:nvCxnSpPr>
          <p:cNvPr id="5" name="Straight Connector 4">
            <a:extLst>
              <a:ext uri="{FF2B5EF4-FFF2-40B4-BE49-F238E27FC236}">
                <a16:creationId xmlns:a16="http://schemas.microsoft.com/office/drawing/2014/main" id="{D8250E3A-9784-ADF6-BCFA-E49593EF6125}"/>
              </a:ext>
            </a:extLst>
          </p:cNvPr>
          <p:cNvCxnSpPr/>
          <p:nvPr/>
        </p:nvCxnSpPr>
        <p:spPr>
          <a:xfrm>
            <a:off x="0" y="1109529"/>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926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8595-0A49-F227-5D69-7AD4AE48D936}"/>
              </a:ext>
            </a:extLst>
          </p:cNvPr>
          <p:cNvSpPr>
            <a:spLocks noGrp="1"/>
          </p:cNvSpPr>
          <p:nvPr>
            <p:ph type="title"/>
          </p:nvPr>
        </p:nvSpPr>
        <p:spPr>
          <a:xfrm>
            <a:off x="0" y="0"/>
            <a:ext cx="10515600" cy="1325563"/>
          </a:xfrm>
        </p:spPr>
        <p:txBody>
          <a:bodyPr/>
          <a:lstStyle/>
          <a:p>
            <a:r>
              <a:rPr lang="en-US" dirty="0"/>
              <a:t>THANK YOU!!!!!</a:t>
            </a:r>
          </a:p>
        </p:txBody>
      </p:sp>
      <p:sp>
        <p:nvSpPr>
          <p:cNvPr id="3" name="Content Placeholder 2">
            <a:extLst>
              <a:ext uri="{FF2B5EF4-FFF2-40B4-BE49-F238E27FC236}">
                <a16:creationId xmlns:a16="http://schemas.microsoft.com/office/drawing/2014/main" id="{46DB83F7-4084-B825-C685-156E25183B47}"/>
              </a:ext>
            </a:extLst>
          </p:cNvPr>
          <p:cNvSpPr>
            <a:spLocks noGrp="1"/>
          </p:cNvSpPr>
          <p:nvPr>
            <p:ph idx="1"/>
          </p:nvPr>
        </p:nvSpPr>
        <p:spPr/>
        <p:txBody>
          <a:bodyPr/>
          <a:lstStyle/>
          <a:p>
            <a:r>
              <a:rPr lang="en-US" dirty="0"/>
              <a:t>Healthy Pine River Group</a:t>
            </a:r>
          </a:p>
          <a:p>
            <a:endParaRPr lang="en-US" dirty="0"/>
          </a:p>
          <a:p>
            <a:pPr marL="0" indent="0" algn="ctr">
              <a:buNone/>
            </a:pPr>
            <a:r>
              <a:rPr lang="en-US" b="1" dirty="0"/>
              <a:t>FOR ALL YOUR YEARS OF SUPPORT!</a:t>
            </a:r>
          </a:p>
        </p:txBody>
      </p:sp>
      <p:cxnSp>
        <p:nvCxnSpPr>
          <p:cNvPr id="5" name="Straight Connector 4">
            <a:extLst>
              <a:ext uri="{FF2B5EF4-FFF2-40B4-BE49-F238E27FC236}">
                <a16:creationId xmlns:a16="http://schemas.microsoft.com/office/drawing/2014/main" id="{3F02C159-8904-CD11-0FBF-120411F7C9CB}"/>
              </a:ext>
            </a:extLst>
          </p:cNvPr>
          <p:cNvCxnSpPr/>
          <p:nvPr/>
        </p:nvCxnSpPr>
        <p:spPr>
          <a:xfrm>
            <a:off x="0" y="1089212"/>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115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E3F6-A7E8-9AB3-ADD9-50B313D16F73}"/>
              </a:ext>
            </a:extLst>
          </p:cNvPr>
          <p:cNvSpPr>
            <a:spLocks noGrp="1"/>
          </p:cNvSpPr>
          <p:nvPr>
            <p:ph type="title"/>
          </p:nvPr>
        </p:nvSpPr>
        <p:spPr>
          <a:xfrm>
            <a:off x="0" y="0"/>
            <a:ext cx="10515600" cy="1325563"/>
          </a:xfrm>
        </p:spPr>
        <p:txBody>
          <a:bodyPr/>
          <a:lstStyle/>
          <a:p>
            <a:r>
              <a:rPr lang="en-US"/>
              <a:t>QUESTIONS?</a:t>
            </a:r>
            <a:endParaRPr lang="en-US" dirty="0"/>
          </a:p>
        </p:txBody>
      </p:sp>
      <p:sp>
        <p:nvSpPr>
          <p:cNvPr id="3" name="Content Placeholder 2">
            <a:extLst>
              <a:ext uri="{FF2B5EF4-FFF2-40B4-BE49-F238E27FC236}">
                <a16:creationId xmlns:a16="http://schemas.microsoft.com/office/drawing/2014/main" id="{A4F0E80E-7D48-C329-A3DC-27A7EACC06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96064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961ED10-E4D1-DA11-75E9-7E5103AC23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3620" y="-1"/>
            <a:ext cx="100929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93A889-02F2-2AF8-E8B5-358EE9E855BD}"/>
              </a:ext>
            </a:extLst>
          </p:cNvPr>
          <p:cNvSpPr txBox="1"/>
          <p:nvPr/>
        </p:nvSpPr>
        <p:spPr>
          <a:xfrm>
            <a:off x="2280213" y="2152891"/>
            <a:ext cx="2836289" cy="369332"/>
          </a:xfrm>
          <a:prstGeom prst="rect">
            <a:avLst/>
          </a:prstGeom>
          <a:noFill/>
        </p:spPr>
        <p:txBody>
          <a:bodyPr wrap="none" rtlCol="0">
            <a:spAutoFit/>
          </a:bodyPr>
          <a:lstStyle/>
          <a:p>
            <a:r>
              <a:rPr lang="en-US" dirty="0"/>
              <a:t>Pine River at S. Rolland Rd.</a:t>
            </a:r>
          </a:p>
        </p:txBody>
      </p:sp>
      <p:cxnSp>
        <p:nvCxnSpPr>
          <p:cNvPr id="4" name="Straight Arrow Connector 3">
            <a:extLst>
              <a:ext uri="{FF2B5EF4-FFF2-40B4-BE49-F238E27FC236}">
                <a16:creationId xmlns:a16="http://schemas.microsoft.com/office/drawing/2014/main" id="{0A9DEB88-5736-8822-8F78-5FC22BC63A31}"/>
              </a:ext>
            </a:extLst>
          </p:cNvPr>
          <p:cNvCxnSpPr/>
          <p:nvPr/>
        </p:nvCxnSpPr>
        <p:spPr>
          <a:xfrm flipH="1">
            <a:off x="1925480" y="2430684"/>
            <a:ext cx="1361730" cy="509286"/>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7237D2D7-FFE9-B6AE-5B2B-125FB37589FF}"/>
              </a:ext>
            </a:extLst>
          </p:cNvPr>
          <p:cNvSpPr/>
          <p:nvPr/>
        </p:nvSpPr>
        <p:spPr>
          <a:xfrm>
            <a:off x="1562582" y="3761772"/>
            <a:ext cx="717631" cy="347241"/>
          </a:xfrm>
          <a:prstGeom prst="ellipse">
            <a:avLst/>
          </a:prstGeom>
          <a:solidFill>
            <a:srgbClr val="FFFF00">
              <a:alpha val="2373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285AFD-B78B-2C7B-E574-7847A581291C}"/>
              </a:ext>
            </a:extLst>
          </p:cNvPr>
          <p:cNvSpPr txBox="1"/>
          <p:nvPr/>
        </p:nvSpPr>
        <p:spPr>
          <a:xfrm>
            <a:off x="173620" y="4344987"/>
            <a:ext cx="2606996" cy="646331"/>
          </a:xfrm>
          <a:prstGeom prst="rect">
            <a:avLst/>
          </a:prstGeom>
          <a:solidFill>
            <a:schemeClr val="bg1"/>
          </a:solidFill>
        </p:spPr>
        <p:txBody>
          <a:bodyPr wrap="none" rtlCol="0">
            <a:spAutoFit/>
          </a:bodyPr>
          <a:lstStyle/>
          <a:p>
            <a:r>
              <a:rPr lang="en-US" dirty="0"/>
              <a:t>Wolf Creek at Edgar and </a:t>
            </a:r>
          </a:p>
          <a:p>
            <a:pPr algn="ctr"/>
            <a:r>
              <a:rPr lang="en-US" dirty="0"/>
              <a:t>Vickeryville </a:t>
            </a:r>
            <a:r>
              <a:rPr lang="en-US" dirty="0" err="1"/>
              <a:t>Rds</a:t>
            </a:r>
            <a:endParaRPr lang="en-US" dirty="0"/>
          </a:p>
        </p:txBody>
      </p:sp>
      <p:cxnSp>
        <p:nvCxnSpPr>
          <p:cNvPr id="9" name="Straight Arrow Connector 8">
            <a:extLst>
              <a:ext uri="{FF2B5EF4-FFF2-40B4-BE49-F238E27FC236}">
                <a16:creationId xmlns:a16="http://schemas.microsoft.com/office/drawing/2014/main" id="{2D4BCA90-8D93-93B2-F9DA-3B12D2F0DE3C}"/>
              </a:ext>
            </a:extLst>
          </p:cNvPr>
          <p:cNvCxnSpPr>
            <a:cxnSpLocks/>
          </p:cNvCxnSpPr>
          <p:nvPr/>
        </p:nvCxnSpPr>
        <p:spPr>
          <a:xfrm flipV="1">
            <a:off x="1030147" y="3935392"/>
            <a:ext cx="891250" cy="497712"/>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E015343-96E9-4B48-9B6D-0C76D00744AC}"/>
              </a:ext>
            </a:extLst>
          </p:cNvPr>
          <p:cNvSpPr txBox="1"/>
          <p:nvPr/>
        </p:nvSpPr>
        <p:spPr>
          <a:xfrm>
            <a:off x="2041234" y="248087"/>
            <a:ext cx="7098675" cy="769441"/>
          </a:xfrm>
          <a:prstGeom prst="rect">
            <a:avLst/>
          </a:prstGeom>
          <a:solidFill>
            <a:schemeClr val="bg1"/>
          </a:solidFill>
        </p:spPr>
        <p:txBody>
          <a:bodyPr wrap="none" rtlCol="0">
            <a:spAutoFit/>
          </a:bodyPr>
          <a:lstStyle/>
          <a:p>
            <a:r>
              <a:rPr lang="en-US" sz="4400" b="1" dirty="0"/>
              <a:t>UPSTREAM (CLEAN?) SITES</a:t>
            </a:r>
          </a:p>
        </p:txBody>
      </p:sp>
      <p:sp>
        <p:nvSpPr>
          <p:cNvPr id="13" name="TextBox 12">
            <a:extLst>
              <a:ext uri="{FF2B5EF4-FFF2-40B4-BE49-F238E27FC236}">
                <a16:creationId xmlns:a16="http://schemas.microsoft.com/office/drawing/2014/main" id="{6DF52FE3-D309-60DC-59EF-BE62B5119492}"/>
              </a:ext>
            </a:extLst>
          </p:cNvPr>
          <p:cNvSpPr txBox="1"/>
          <p:nvPr/>
        </p:nvSpPr>
        <p:spPr>
          <a:xfrm>
            <a:off x="8453231" y="3032567"/>
            <a:ext cx="2648930" cy="369332"/>
          </a:xfrm>
          <a:prstGeom prst="rect">
            <a:avLst/>
          </a:prstGeom>
          <a:noFill/>
        </p:spPr>
        <p:txBody>
          <a:bodyPr wrap="none" rtlCol="0">
            <a:spAutoFit/>
          </a:bodyPr>
          <a:lstStyle/>
          <a:p>
            <a:r>
              <a:rPr lang="en-US" dirty="0"/>
              <a:t>PINE RIVER WATERSHED</a:t>
            </a:r>
          </a:p>
        </p:txBody>
      </p:sp>
      <p:cxnSp>
        <p:nvCxnSpPr>
          <p:cNvPr id="5" name="Straight Arrow Connector 4">
            <a:extLst>
              <a:ext uri="{FF2B5EF4-FFF2-40B4-BE49-F238E27FC236}">
                <a16:creationId xmlns:a16="http://schemas.microsoft.com/office/drawing/2014/main" id="{371129CA-85D8-986E-F890-31903886D288}"/>
              </a:ext>
            </a:extLst>
          </p:cNvPr>
          <p:cNvCxnSpPr/>
          <p:nvPr/>
        </p:nvCxnSpPr>
        <p:spPr>
          <a:xfrm flipV="1">
            <a:off x="1030147" y="3935392"/>
            <a:ext cx="256786" cy="497712"/>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41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with a shadow of a person on it&#10;&#10;Description automatically generated">
            <a:extLst>
              <a:ext uri="{FF2B5EF4-FFF2-40B4-BE49-F238E27FC236}">
                <a16:creationId xmlns:a16="http://schemas.microsoft.com/office/drawing/2014/main" id="{825AA125-9F8F-CE4A-FB33-7B63193C4A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4" name="TextBox 3">
            <a:extLst>
              <a:ext uri="{FF2B5EF4-FFF2-40B4-BE49-F238E27FC236}">
                <a16:creationId xmlns:a16="http://schemas.microsoft.com/office/drawing/2014/main" id="{E3402DC4-A2CF-4F34-6E3A-16DB33D63B9C}"/>
              </a:ext>
            </a:extLst>
          </p:cNvPr>
          <p:cNvSpPr txBox="1"/>
          <p:nvPr/>
        </p:nvSpPr>
        <p:spPr>
          <a:xfrm>
            <a:off x="5636871" y="775504"/>
            <a:ext cx="6555129" cy="3416320"/>
          </a:xfrm>
          <a:prstGeom prst="rect">
            <a:avLst/>
          </a:prstGeom>
          <a:noFill/>
        </p:spPr>
        <p:txBody>
          <a:bodyPr wrap="square" rtlCol="0">
            <a:spAutoFit/>
          </a:bodyPr>
          <a:lstStyle/>
          <a:p>
            <a:pPr algn="ctr"/>
            <a:r>
              <a:rPr lang="en-US" b="1" dirty="0"/>
              <a:t>Pine River at S. Rolland</a:t>
            </a:r>
            <a:r>
              <a:rPr lang="en-US" dirty="0"/>
              <a:t>:</a:t>
            </a:r>
          </a:p>
          <a:p>
            <a:endParaRPr lang="en-US" dirty="0"/>
          </a:p>
          <a:p>
            <a:r>
              <a:rPr lang="en-US" dirty="0"/>
              <a:t>Appeared less impacted compared with downstream sites by lack of surface algae, clarity of water and swift current. Typical sandy bottom and iron staining consistent with glacial till deposits (general glacial drift) in this region of the state.</a:t>
            </a:r>
          </a:p>
          <a:p>
            <a:endParaRPr lang="en-US" dirty="0"/>
          </a:p>
          <a:p>
            <a:r>
              <a:rPr lang="en-US" dirty="0"/>
              <a:t>We did find a fairly large sheen on the surface coming from an input point (pipe?) on the north side of the stream. There is an Amish farm nearby with animals (visibly: 6-8 horses and 6-8 cows). The area around the site is generally forested and sparsely populated. Sheen on next slide.</a:t>
            </a:r>
          </a:p>
        </p:txBody>
      </p:sp>
    </p:spTree>
    <p:extLst>
      <p:ext uri="{BB962C8B-B14F-4D97-AF65-F5344CB8AC3E}">
        <p14:creationId xmlns:p14="http://schemas.microsoft.com/office/powerpoint/2010/main" val="171738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wamp with green plants&#10;&#10;Description automatically generated with medium confidence">
            <a:extLst>
              <a:ext uri="{FF2B5EF4-FFF2-40B4-BE49-F238E27FC236}">
                <a16:creationId xmlns:a16="http://schemas.microsoft.com/office/drawing/2014/main" id="{8B2CB7EC-7200-FE3A-A5BC-221D3E451E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9132425" cy="6849319"/>
          </a:xfrm>
          <a:prstGeom prst="rect">
            <a:avLst/>
          </a:prstGeom>
        </p:spPr>
      </p:pic>
      <p:sp>
        <p:nvSpPr>
          <p:cNvPr id="4" name="TextBox 3">
            <a:extLst>
              <a:ext uri="{FF2B5EF4-FFF2-40B4-BE49-F238E27FC236}">
                <a16:creationId xmlns:a16="http://schemas.microsoft.com/office/drawing/2014/main" id="{08008A91-C831-0262-6199-3F64F46B37AF}"/>
              </a:ext>
            </a:extLst>
          </p:cNvPr>
          <p:cNvSpPr txBox="1"/>
          <p:nvPr/>
        </p:nvSpPr>
        <p:spPr>
          <a:xfrm>
            <a:off x="9618562" y="717630"/>
            <a:ext cx="1451488" cy="369332"/>
          </a:xfrm>
          <a:prstGeom prst="rect">
            <a:avLst/>
          </a:prstGeom>
          <a:noFill/>
        </p:spPr>
        <p:txBody>
          <a:bodyPr wrap="none" rtlCol="0">
            <a:spAutoFit/>
          </a:bodyPr>
          <a:lstStyle/>
          <a:p>
            <a:r>
              <a:rPr lang="en-US" dirty="0"/>
              <a:t>Input into PR</a:t>
            </a:r>
          </a:p>
        </p:txBody>
      </p:sp>
      <p:cxnSp>
        <p:nvCxnSpPr>
          <p:cNvPr id="6" name="Straight Arrow Connector 5">
            <a:extLst>
              <a:ext uri="{FF2B5EF4-FFF2-40B4-BE49-F238E27FC236}">
                <a16:creationId xmlns:a16="http://schemas.microsoft.com/office/drawing/2014/main" id="{F0B81D80-E31C-66EA-C3D6-F72102849F3C}"/>
              </a:ext>
            </a:extLst>
          </p:cNvPr>
          <p:cNvCxnSpPr/>
          <p:nvPr/>
        </p:nvCxnSpPr>
        <p:spPr>
          <a:xfrm flipH="1">
            <a:off x="7928658" y="995423"/>
            <a:ext cx="1782501" cy="601883"/>
          </a:xfrm>
          <a:prstGeom prst="straightConnector1">
            <a:avLst/>
          </a:prstGeom>
          <a:ln w="38100">
            <a:solidFill>
              <a:schemeClr val="bg2"/>
            </a:solidFill>
            <a:tailEnd type="triangle"/>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5521C20C-84C9-F077-94D5-2AD11969651D}"/>
              </a:ext>
            </a:extLst>
          </p:cNvPr>
          <p:cNvSpPr/>
          <p:nvPr/>
        </p:nvSpPr>
        <p:spPr>
          <a:xfrm>
            <a:off x="1250066" y="1364755"/>
            <a:ext cx="8287473" cy="5649503"/>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725FFB-091B-9A66-11DA-722EAB8E4DC5}"/>
              </a:ext>
            </a:extLst>
          </p:cNvPr>
          <p:cNvSpPr txBox="1"/>
          <p:nvPr/>
        </p:nvSpPr>
        <p:spPr>
          <a:xfrm>
            <a:off x="9537539" y="3277254"/>
            <a:ext cx="2480841" cy="2585323"/>
          </a:xfrm>
          <a:prstGeom prst="rect">
            <a:avLst/>
          </a:prstGeom>
          <a:noFill/>
        </p:spPr>
        <p:txBody>
          <a:bodyPr wrap="square" rtlCol="0">
            <a:spAutoFit/>
          </a:bodyPr>
          <a:lstStyle/>
          <a:p>
            <a:r>
              <a:rPr lang="en-US" dirty="0"/>
              <a:t>Surface sheen. Most likely bacterial due to the fact that it fragmented and did not reform when it was broken. Also, no petroleum smell or other signs of  petroleum source</a:t>
            </a:r>
          </a:p>
        </p:txBody>
      </p:sp>
    </p:spTree>
    <p:extLst>
      <p:ext uri="{BB962C8B-B14F-4D97-AF65-F5344CB8AC3E}">
        <p14:creationId xmlns:p14="http://schemas.microsoft.com/office/powerpoint/2010/main" val="375810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5B0212-6CAA-8196-5F4F-8281CFA528DC}"/>
              </a:ext>
            </a:extLst>
          </p:cNvPr>
          <p:cNvSpPr txBox="1"/>
          <p:nvPr/>
        </p:nvSpPr>
        <p:spPr>
          <a:xfrm>
            <a:off x="5575983" y="324091"/>
            <a:ext cx="6555129" cy="1477328"/>
          </a:xfrm>
          <a:prstGeom prst="rect">
            <a:avLst/>
          </a:prstGeom>
          <a:noFill/>
        </p:spPr>
        <p:txBody>
          <a:bodyPr wrap="square" rtlCol="0">
            <a:spAutoFit/>
          </a:bodyPr>
          <a:lstStyle/>
          <a:p>
            <a:pPr algn="ctr"/>
            <a:r>
              <a:rPr lang="en-US" b="1" dirty="0"/>
              <a:t>Wolf Creek at Edgar Road</a:t>
            </a:r>
            <a:r>
              <a:rPr lang="en-US" dirty="0"/>
              <a:t>:</a:t>
            </a:r>
          </a:p>
          <a:p>
            <a:endParaRPr lang="en-US" dirty="0"/>
          </a:p>
          <a:p>
            <a:r>
              <a:rPr lang="en-US" dirty="0"/>
              <a:t>Appeared less impacted compared with downstream sites by lack of surface algae, swift current and rocky bottom. Area was forested and isolated. Few nearby farms and homes.</a:t>
            </a:r>
          </a:p>
        </p:txBody>
      </p:sp>
      <p:pic>
        <p:nvPicPr>
          <p:cNvPr id="6" name="Picture 5" descr="A river with plants and trees&#10;&#10;Description automatically generated">
            <a:extLst>
              <a:ext uri="{FF2B5EF4-FFF2-40B4-BE49-F238E27FC236}">
                <a16:creationId xmlns:a16="http://schemas.microsoft.com/office/drawing/2014/main" id="{A247222D-4EB1-2748-07C3-9FB2E6C6FA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88" y="324090"/>
            <a:ext cx="4836232" cy="6448309"/>
          </a:xfrm>
          <a:prstGeom prst="rect">
            <a:avLst/>
          </a:prstGeom>
        </p:spPr>
      </p:pic>
    </p:spTree>
    <p:extLst>
      <p:ext uri="{BB962C8B-B14F-4D97-AF65-F5344CB8AC3E}">
        <p14:creationId xmlns:p14="http://schemas.microsoft.com/office/powerpoint/2010/main" val="212702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D54007-9EE8-5A90-754A-89A356D64976}"/>
              </a:ext>
            </a:extLst>
          </p:cNvPr>
          <p:cNvSpPr txBox="1"/>
          <p:nvPr/>
        </p:nvSpPr>
        <p:spPr>
          <a:xfrm rot="16200000">
            <a:off x="39137" y="3090443"/>
            <a:ext cx="688009" cy="369332"/>
          </a:xfrm>
          <a:prstGeom prst="rect">
            <a:avLst/>
          </a:prstGeom>
          <a:noFill/>
        </p:spPr>
        <p:txBody>
          <a:bodyPr wrap="none" rtlCol="0">
            <a:spAutoFit/>
          </a:bodyPr>
          <a:lstStyle/>
          <a:p>
            <a:r>
              <a:rPr lang="en-US" dirty="0"/>
              <a:t>mg/L</a:t>
            </a:r>
          </a:p>
        </p:txBody>
      </p:sp>
      <p:graphicFrame>
        <p:nvGraphicFramePr>
          <p:cNvPr id="4" name="Chart 3">
            <a:extLst>
              <a:ext uri="{FF2B5EF4-FFF2-40B4-BE49-F238E27FC236}">
                <a16:creationId xmlns:a16="http://schemas.microsoft.com/office/drawing/2014/main" id="{7B57CD26-2CD0-0006-4BFB-E23BB24CBAC2}"/>
              </a:ext>
            </a:extLst>
          </p:cNvPr>
          <p:cNvGraphicFramePr>
            <a:graphicFrameLocks/>
          </p:cNvGraphicFramePr>
          <p:nvPr/>
        </p:nvGraphicFramePr>
        <p:xfrm>
          <a:off x="567807" y="0"/>
          <a:ext cx="11425717" cy="669263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E70384C-25EF-A932-CD4D-BF8DC07AE5C8}"/>
              </a:ext>
            </a:extLst>
          </p:cNvPr>
          <p:cNvSpPr txBox="1"/>
          <p:nvPr/>
        </p:nvSpPr>
        <p:spPr>
          <a:xfrm>
            <a:off x="3482995" y="4228700"/>
            <a:ext cx="3760966" cy="369332"/>
          </a:xfrm>
          <a:prstGeom prst="rect">
            <a:avLst/>
          </a:prstGeom>
          <a:noFill/>
        </p:spPr>
        <p:txBody>
          <a:bodyPr wrap="none" rtlCol="0">
            <a:spAutoFit/>
          </a:bodyPr>
          <a:lstStyle/>
          <a:p>
            <a:r>
              <a:rPr lang="en-US" dirty="0"/>
              <a:t>Nutrient Levels for a Healthy Stream</a:t>
            </a:r>
          </a:p>
        </p:txBody>
      </p:sp>
      <p:cxnSp>
        <p:nvCxnSpPr>
          <p:cNvPr id="8" name="Straight Arrow Connector 7">
            <a:extLst>
              <a:ext uri="{FF2B5EF4-FFF2-40B4-BE49-F238E27FC236}">
                <a16:creationId xmlns:a16="http://schemas.microsoft.com/office/drawing/2014/main" id="{4CB0B8D2-CFE4-D7B5-C27D-172B0E5443A0}"/>
              </a:ext>
            </a:extLst>
          </p:cNvPr>
          <p:cNvCxnSpPr>
            <a:cxnSpLocks/>
          </p:cNvCxnSpPr>
          <p:nvPr/>
        </p:nvCxnSpPr>
        <p:spPr>
          <a:xfrm>
            <a:off x="4432119" y="4541217"/>
            <a:ext cx="548443" cy="8784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82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FF08944-3D1F-E407-EB7E-3C33DD75798B}"/>
              </a:ext>
            </a:extLst>
          </p:cNvPr>
          <p:cNvGraphicFramePr>
            <a:graphicFrameLocks/>
          </p:cNvGraphicFramePr>
          <p:nvPr/>
        </p:nvGraphicFramePr>
        <p:xfrm>
          <a:off x="502595" y="-1"/>
          <a:ext cx="11014954" cy="671208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8B4B795-292F-D905-E751-B46D4413BDBB}"/>
              </a:ext>
            </a:extLst>
          </p:cNvPr>
          <p:cNvSpPr txBox="1"/>
          <p:nvPr/>
        </p:nvSpPr>
        <p:spPr>
          <a:xfrm>
            <a:off x="350196" y="1128409"/>
            <a:ext cx="6313973" cy="369332"/>
          </a:xfrm>
          <a:prstGeom prst="rect">
            <a:avLst/>
          </a:prstGeom>
          <a:solidFill>
            <a:schemeClr val="bg1"/>
          </a:solidFill>
        </p:spPr>
        <p:txBody>
          <a:bodyPr wrap="none" rtlCol="0">
            <a:spAutoFit/>
          </a:bodyPr>
          <a:lstStyle/>
          <a:p>
            <a:r>
              <a:rPr lang="en-US" dirty="0"/>
              <a:t>CONCENTRATION ABOVE WHICH IS RISK TO HUMAN HEALTH</a:t>
            </a:r>
          </a:p>
        </p:txBody>
      </p:sp>
      <p:cxnSp>
        <p:nvCxnSpPr>
          <p:cNvPr id="5" name="Straight Arrow Connector 4">
            <a:extLst>
              <a:ext uri="{FF2B5EF4-FFF2-40B4-BE49-F238E27FC236}">
                <a16:creationId xmlns:a16="http://schemas.microsoft.com/office/drawing/2014/main" id="{02119877-97EC-29B0-3879-9580237920A9}"/>
              </a:ext>
            </a:extLst>
          </p:cNvPr>
          <p:cNvCxnSpPr/>
          <p:nvPr/>
        </p:nvCxnSpPr>
        <p:spPr>
          <a:xfrm>
            <a:off x="3696511" y="1497741"/>
            <a:ext cx="700391" cy="19312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911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291</TotalTime>
  <Words>848</Words>
  <Application>Microsoft Macintosh PowerPoint</Application>
  <PresentationFormat>Widescreen</PresentationFormat>
  <Paragraphs>102</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Aptos Display</vt:lpstr>
      <vt:lpstr>Arial</vt:lpstr>
      <vt:lpstr>Calibri</vt:lpstr>
      <vt:lpstr>Office Theme</vt:lpstr>
      <vt:lpstr>Briefing on Summer, 2025 Pine River Watershed Research</vt:lpstr>
      <vt:lpstr>What We Did On Our Summer Vacation</vt:lpstr>
      <vt:lpstr>Can We Find a Clean Site for Pine River Watershed?</vt:lpstr>
      <vt:lpstr>PowerPoint Presentation</vt:lpstr>
      <vt:lpstr>PowerPoint Presentation</vt:lpstr>
      <vt:lpstr>PowerPoint Presentation</vt:lpstr>
      <vt:lpstr>PowerPoint Presentation</vt:lpstr>
      <vt:lpstr>PowerPoint Presentation</vt:lpstr>
      <vt:lpstr>PowerPoint Presentation</vt:lpstr>
      <vt:lpstr>Conclusions</vt:lpstr>
      <vt:lpstr>Site That May be Clean????</vt:lpstr>
      <vt:lpstr>What’s Causing St. Louis’ Algal Bloom</vt:lpstr>
      <vt:lpstr>Recap From Last Year</vt:lpstr>
      <vt:lpstr>PowerPoint Presentation</vt:lpstr>
      <vt:lpstr>Which Downstream Sites Have the Most Impact?</vt:lpstr>
      <vt:lpstr>PowerPoint Presentation</vt:lpstr>
      <vt:lpstr>Conclusions of Findings From 2024…</vt:lpstr>
      <vt:lpstr>What About 2025?</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Meeting With the Gratiot County Drain Commissioner</vt:lpstr>
      <vt:lpstr>PowerPoint Presentation</vt:lpstr>
      <vt:lpstr>Next Steps…</vt:lpstr>
      <vt:lpstr>THANK YOU!!!!!</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Murray Borrello</dc:creator>
  <cp:lastModifiedBy>Murray Borrello</cp:lastModifiedBy>
  <cp:revision>33</cp:revision>
  <dcterms:created xsi:type="dcterms:W3CDTF">2025-10-06T20:02:05Z</dcterms:created>
  <dcterms:modified xsi:type="dcterms:W3CDTF">2025-10-07T19:19:11Z</dcterms:modified>
</cp:coreProperties>
</file>