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9" r:id="rId4"/>
    <p:sldId id="260" r:id="rId5"/>
    <p:sldId id="270" r:id="rId6"/>
    <p:sldId id="271" r:id="rId7"/>
    <p:sldId id="272" r:id="rId8"/>
    <p:sldId id="273" r:id="rId9"/>
    <p:sldId id="261" r:id="rId10"/>
    <p:sldId id="275" r:id="rId11"/>
    <p:sldId id="280" r:id="rId12"/>
    <p:sldId id="281" r:id="rId13"/>
    <p:sldId id="282" r:id="rId14"/>
    <p:sldId id="283" r:id="rId15"/>
    <p:sldId id="284" r:id="rId16"/>
    <p:sldId id="263" r:id="rId17"/>
    <p:sldId id="264" r:id="rId18"/>
    <p:sldId id="285" r:id="rId19"/>
    <p:sldId id="290" r:id="rId20"/>
    <p:sldId id="298" r:id="rId21"/>
    <p:sldId id="291" r:id="rId22"/>
    <p:sldId id="287" r:id="rId23"/>
    <p:sldId id="267" r:id="rId24"/>
    <p:sldId id="268" r:id="rId25"/>
    <p:sldId id="288" r:id="rId26"/>
    <p:sldId id="289" r:id="rId27"/>
    <p:sldId id="265" r:id="rId28"/>
    <p:sldId id="266" r:id="rId29"/>
    <p:sldId id="292" r:id="rId30"/>
    <p:sldId id="295" r:id="rId31"/>
    <p:sldId id="262" r:id="rId32"/>
    <p:sldId id="294" r:id="rId33"/>
    <p:sldId id="269" r:id="rId34"/>
    <p:sldId id="296" r:id="rId35"/>
    <p:sldId id="29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216"/>
    <p:restoredTop sz="94661"/>
  </p:normalViewPr>
  <p:slideViewPr>
    <p:cSldViewPr snapToGrid="0">
      <p:cViewPr varScale="1">
        <p:scale>
          <a:sx n="78" d="100"/>
          <a:sy n="78" d="100"/>
        </p:scale>
        <p:origin x="176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/>
              <a:t>P Concentration (mg/L)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Sheet1!$D$27</c:f>
              <c:strCache>
                <c:ptCount val="1"/>
                <c:pt idx="0">
                  <c:v>P Concentration (mg/L)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F3C-1C4B-BCED-968DD085D0B7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3C-1C4B-BCED-968DD085D0B7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F3C-1C4B-BCED-968DD085D0B7}"/>
              </c:ext>
            </c:extLst>
          </c:dPt>
          <c:cat>
            <c:strRef>
              <c:f>Sheet1!$B$28:$B$33</c:f>
              <c:strCache>
                <c:ptCount val="4"/>
                <c:pt idx="0">
                  <c:v>Pine River at Lumberjack Park</c:v>
                </c:pt>
                <c:pt idx="3">
                  <c:v>Sugar Creek at Grafton Rd</c:v>
                </c:pt>
              </c:strCache>
              <c:extLst/>
            </c:strRef>
          </c:cat>
          <c:val>
            <c:numRef>
              <c:f>Sheet1!$D$28:$D$33</c:f>
              <c:numCache>
                <c:formatCode>General</c:formatCode>
                <c:ptCount val="6"/>
                <c:pt idx="0">
                  <c:v>0.16</c:v>
                </c:pt>
                <c:pt idx="1">
                  <c:v>0.18</c:v>
                </c:pt>
                <c:pt idx="2">
                  <c:v>0.11</c:v>
                </c:pt>
                <c:pt idx="3">
                  <c:v>0.37</c:v>
                </c:pt>
                <c:pt idx="4">
                  <c:v>0.78</c:v>
                </c:pt>
                <c:pt idx="5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3C-1C4B-BCED-968DD085D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5064896"/>
        <c:axId val="215056384"/>
      </c:barChart>
      <c:catAx>
        <c:axId val="21506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056384"/>
        <c:crosses val="autoZero"/>
        <c:auto val="1"/>
        <c:lblAlgn val="ctr"/>
        <c:lblOffset val="100"/>
        <c:noMultiLvlLbl val="0"/>
      </c:catAx>
      <c:valAx>
        <c:axId val="21505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064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/>
              <a:t>Dissolved Oxygen (mg/L)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Sheet1!$D$3</c:f>
              <c:strCache>
                <c:ptCount val="1"/>
                <c:pt idx="0">
                  <c:v>Dissolved Oxygen (mg/L)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4A-E644-B765-63E3480C8DA9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84A-E644-B765-63E3480C8DA9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84A-E644-B765-63E3480C8DA9}"/>
              </c:ext>
            </c:extLst>
          </c:dPt>
          <c:cat>
            <c:strRef>
              <c:f>Sheet1!$B$4:$B$9</c:f>
              <c:strCache>
                <c:ptCount val="4"/>
                <c:pt idx="0">
                  <c:v>Pine River at Lumberjack Park</c:v>
                </c:pt>
                <c:pt idx="3">
                  <c:v>Sugar Creek at Grafton Rd</c:v>
                </c:pt>
              </c:strCache>
              <c:extLst/>
            </c:strRef>
          </c:cat>
          <c:val>
            <c:numRef>
              <c:f>Sheet1!$D$4:$D$9</c:f>
              <c:numCache>
                <c:formatCode>General</c:formatCode>
                <c:ptCount val="6"/>
                <c:pt idx="0">
                  <c:v>7.1</c:v>
                </c:pt>
                <c:pt idx="1">
                  <c:v>7.6</c:v>
                </c:pt>
                <c:pt idx="2">
                  <c:v>7.8</c:v>
                </c:pt>
                <c:pt idx="3">
                  <c:v>7.2</c:v>
                </c:pt>
                <c:pt idx="4">
                  <c:v>1.5</c:v>
                </c:pt>
                <c:pt idx="5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4A-E644-B765-63E3480C8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511296"/>
        <c:axId val="132505920"/>
      </c:barChart>
      <c:catAx>
        <c:axId val="13251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505920"/>
        <c:crosses val="autoZero"/>
        <c:auto val="1"/>
        <c:lblAlgn val="ctr"/>
        <c:lblOffset val="100"/>
        <c:noMultiLvlLbl val="0"/>
      </c:catAx>
      <c:valAx>
        <c:axId val="13250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51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i="1" dirty="0"/>
              <a:t>E. coli </a:t>
            </a:r>
            <a:r>
              <a:rPr lang="en-US" sz="3200" b="1" dirty="0"/>
              <a:t>(CFU/100mL)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Sheet1!$D$15</c:f>
              <c:strCache>
                <c:ptCount val="1"/>
                <c:pt idx="0">
                  <c:v>E. coli (CFU/100mL)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AC-0445-816C-B5396C4E3731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8AC-0445-816C-B5396C4E3731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8AC-0445-816C-B5396C4E3731}"/>
              </c:ext>
            </c:extLst>
          </c:dPt>
          <c:cat>
            <c:strRef>
              <c:f>Sheet1!$B$16:$B$21</c:f>
              <c:strCache>
                <c:ptCount val="4"/>
                <c:pt idx="0">
                  <c:v>Pine River at Lumberjack Park</c:v>
                </c:pt>
                <c:pt idx="3">
                  <c:v>Sugar Creek at Grafton Rd</c:v>
                </c:pt>
              </c:strCache>
              <c:extLst/>
            </c:strRef>
          </c:cat>
          <c:val>
            <c:numRef>
              <c:f>Sheet1!$D$16:$D$21</c:f>
              <c:numCache>
                <c:formatCode>General</c:formatCode>
                <c:ptCount val="6"/>
                <c:pt idx="0">
                  <c:v>233</c:v>
                </c:pt>
                <c:pt idx="1">
                  <c:v>133</c:v>
                </c:pt>
                <c:pt idx="2">
                  <c:v>545</c:v>
                </c:pt>
                <c:pt idx="3">
                  <c:v>170</c:v>
                </c:pt>
                <c:pt idx="4">
                  <c:v>333</c:v>
                </c:pt>
                <c:pt idx="5">
                  <c:v>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AC-0445-816C-B5396C4E3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489088"/>
        <c:axId val="132496256"/>
      </c:barChart>
      <c:catAx>
        <c:axId val="13248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496256"/>
        <c:crosses val="autoZero"/>
        <c:auto val="1"/>
        <c:lblAlgn val="ctr"/>
        <c:lblOffset val="100"/>
        <c:noMultiLvlLbl val="0"/>
      </c:catAx>
      <c:valAx>
        <c:axId val="13249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489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0.50721</cdr:x>
      <cdr:y>0.11158</cdr:y>
    </cdr:from>
    <cdr:to>
      <cdr:x>0.50721</cdr:x>
      <cdr:y>0.88724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84D31F3F-F04E-ECEE-5BFC-012E5D0B9549}"/>
            </a:ext>
          </a:extLst>
        </cdr:cNvPr>
        <cdr:cNvCxnSpPr/>
      </cdr:nvCxnSpPr>
      <cdr:spPr>
        <a:xfrm xmlns:a="http://schemas.openxmlformats.org/drawingml/2006/main">
          <a:off x="5725299" y="735205"/>
          <a:ext cx="0" cy="511084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0.54485</cdr:x>
      <cdr:y>0.47139</cdr:y>
    </cdr:from>
    <cdr:to>
      <cdr:x>0.63662</cdr:x>
      <cdr:y>0.52744</cdr:y>
    </cdr:to>
    <cdr:sp macro="" textlink="">
      <cdr:nvSpPr>
        <cdr:cNvPr id="4" name="TextBox 2">
          <a:extLst xmlns:a="http://schemas.openxmlformats.org/drawingml/2006/main">
            <a:ext uri="{FF2B5EF4-FFF2-40B4-BE49-F238E27FC236}">
              <a16:creationId xmlns:a16="http://schemas.microsoft.com/office/drawing/2014/main" id="{5A702F94-E8B3-C0B1-A476-CCD3BAB554F5}"/>
            </a:ext>
          </a:extLst>
        </cdr:cNvPr>
        <cdr:cNvSpPr txBox="1"/>
      </cdr:nvSpPr>
      <cdr:spPr>
        <a:xfrm xmlns:a="http://schemas.openxmlformats.org/drawingml/2006/main">
          <a:off x="6150235" y="3105961"/>
          <a:ext cx="103586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Summer</a:t>
          </a:r>
        </a:p>
      </cdr:txBody>
    </cdr:sp>
  </cdr:relSizeAnchor>
  <cdr:relSizeAnchor xmlns:cdr="http://schemas.openxmlformats.org/drawingml/2006/chartDrawing">
    <cdr:from>
      <cdr:x>0.72109</cdr:x>
      <cdr:y>0.13484</cdr:y>
    </cdr:from>
    <cdr:to>
      <cdr:x>0.76944</cdr:x>
      <cdr:y>0.1909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9BA723D-A927-DAA2-83C0-AB5A862A6C12}"/>
            </a:ext>
          </a:extLst>
        </cdr:cNvPr>
        <cdr:cNvSpPr txBox="1"/>
      </cdr:nvSpPr>
      <cdr:spPr>
        <a:xfrm xmlns:a="http://schemas.openxmlformats.org/drawingml/2006/main">
          <a:off x="8139639" y="888449"/>
          <a:ext cx="545708" cy="3693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Fall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0.50228</cdr:x>
      <cdr:y>0.09655</cdr:y>
    </cdr:from>
    <cdr:to>
      <cdr:x>0.50228</cdr:x>
      <cdr:y>0.82299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92D40E8A-F7A1-D1C7-383A-682665662233}"/>
            </a:ext>
          </a:extLst>
        </cdr:cNvPr>
        <cdr:cNvCxnSpPr/>
      </cdr:nvCxnSpPr>
      <cdr:spPr>
        <a:xfrm xmlns:a="http://schemas.openxmlformats.org/drawingml/2006/main">
          <a:off x="5791200" y="662152"/>
          <a:ext cx="0" cy="498190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0.24554</cdr:x>
      <cdr:y>0.11738</cdr:y>
    </cdr:from>
    <cdr:to>
      <cdr:x>0.29287</cdr:x>
      <cdr:y>0.17124</cdr:y>
    </cdr:to>
    <cdr:sp macro="" textlink="">
      <cdr:nvSpPr>
        <cdr:cNvPr id="4" name="TextBox 2">
          <a:extLst xmlns:a="http://schemas.openxmlformats.org/drawingml/2006/main">
            <a:ext uri="{FF2B5EF4-FFF2-40B4-BE49-F238E27FC236}">
              <a16:creationId xmlns:a16="http://schemas.microsoft.com/office/drawing/2014/main" id="{2A0134BC-BF12-ED53-F07F-CF3BA450D5EA}"/>
            </a:ext>
          </a:extLst>
        </cdr:cNvPr>
        <cdr:cNvSpPr txBox="1"/>
      </cdr:nvSpPr>
      <cdr:spPr>
        <a:xfrm xmlns:a="http://schemas.openxmlformats.org/drawingml/2006/main">
          <a:off x="2831029" y="805016"/>
          <a:ext cx="54572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Fall</a:t>
          </a:r>
        </a:p>
      </cdr:txBody>
    </cdr:sp>
  </cdr:relSizeAnchor>
  <cdr:relSizeAnchor xmlns:cdr="http://schemas.openxmlformats.org/drawingml/2006/chartDrawing">
    <cdr:from>
      <cdr:x>0.39147</cdr:x>
      <cdr:y>0.14431</cdr:y>
    </cdr:from>
    <cdr:to>
      <cdr:x>0.4754</cdr:x>
      <cdr:y>0.19816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2A0134BC-BF12-ED53-F07F-CF3BA450D5EA}"/>
            </a:ext>
          </a:extLst>
        </cdr:cNvPr>
        <cdr:cNvSpPr txBox="1"/>
      </cdr:nvSpPr>
      <cdr:spPr>
        <a:xfrm xmlns:a="http://schemas.openxmlformats.org/drawingml/2006/main">
          <a:off x="4513601" y="989682"/>
          <a:ext cx="96763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Historic</a:t>
          </a:r>
        </a:p>
      </cdr:txBody>
    </cdr:sp>
  </cdr:relSizeAnchor>
  <cdr:relSizeAnchor xmlns:cdr="http://schemas.openxmlformats.org/drawingml/2006/chartDrawing">
    <cdr:from>
      <cdr:x>0.54636</cdr:x>
      <cdr:y>0.19816</cdr:y>
    </cdr:from>
    <cdr:to>
      <cdr:x>0.6362</cdr:x>
      <cdr:y>0.25202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2A0134BC-BF12-ED53-F07F-CF3BA450D5EA}"/>
            </a:ext>
          </a:extLst>
        </cdr:cNvPr>
        <cdr:cNvSpPr txBox="1"/>
      </cdr:nvSpPr>
      <cdr:spPr>
        <a:xfrm xmlns:a="http://schemas.openxmlformats.org/drawingml/2006/main">
          <a:off x="6299443" y="1359014"/>
          <a:ext cx="103586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Summer</a:t>
          </a:r>
        </a:p>
      </cdr:txBody>
    </cdr:sp>
  </cdr:relSizeAnchor>
  <cdr:relSizeAnchor xmlns:cdr="http://schemas.openxmlformats.org/drawingml/2006/chartDrawing">
    <cdr:from>
      <cdr:x>0.72275</cdr:x>
      <cdr:y>0.62232</cdr:y>
    </cdr:from>
    <cdr:to>
      <cdr:x>0.77008</cdr:x>
      <cdr:y>0.67618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2A0134BC-BF12-ED53-F07F-CF3BA450D5EA}"/>
            </a:ext>
          </a:extLst>
        </cdr:cNvPr>
        <cdr:cNvSpPr txBox="1"/>
      </cdr:nvSpPr>
      <cdr:spPr>
        <a:xfrm xmlns:a="http://schemas.openxmlformats.org/drawingml/2006/main">
          <a:off x="8333196" y="4267893"/>
          <a:ext cx="54572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Fall</a:t>
          </a:r>
        </a:p>
      </cdr:txBody>
    </cdr:sp>
  </cdr:relSizeAnchor>
  <cdr:relSizeAnchor xmlns:cdr="http://schemas.openxmlformats.org/drawingml/2006/chartDrawing">
    <cdr:from>
      <cdr:x>0.86085</cdr:x>
      <cdr:y>0.42692</cdr:y>
    </cdr:from>
    <cdr:to>
      <cdr:x>0.94478</cdr:x>
      <cdr:y>0.48078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2A0134BC-BF12-ED53-F07F-CF3BA450D5EA}"/>
            </a:ext>
          </a:extLst>
        </cdr:cNvPr>
        <cdr:cNvSpPr txBox="1"/>
      </cdr:nvSpPr>
      <cdr:spPr>
        <a:xfrm xmlns:a="http://schemas.openxmlformats.org/drawingml/2006/main">
          <a:off x="9925513" y="2927824"/>
          <a:ext cx="96763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Historic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0.50743</cdr:x>
      <cdr:y>0.13495</cdr:y>
    </cdr:from>
    <cdr:to>
      <cdr:x>0.50743</cdr:x>
      <cdr:y>0.88141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C91B0A59-E174-544E-2EDF-20A402A311E0}"/>
            </a:ext>
          </a:extLst>
        </cdr:cNvPr>
        <cdr:cNvCxnSpPr/>
      </cdr:nvCxnSpPr>
      <cdr:spPr>
        <a:xfrm xmlns:a="http://schemas.openxmlformats.org/drawingml/2006/main">
          <a:off x="5893436" y="883751"/>
          <a:ext cx="0" cy="488852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0.09461</cdr:x>
      <cdr:y>0.56657</cdr:y>
    </cdr:from>
    <cdr:to>
      <cdr:x>0.1838</cdr:x>
      <cdr:y>0.62297</cdr:y>
    </cdr:to>
    <cdr:sp macro="" textlink="">
      <cdr:nvSpPr>
        <cdr:cNvPr id="4" name="TextBox 2">
          <a:extLst xmlns:a="http://schemas.openxmlformats.org/drawingml/2006/main">
            <a:ext uri="{FF2B5EF4-FFF2-40B4-BE49-F238E27FC236}">
              <a16:creationId xmlns:a16="http://schemas.microsoft.com/office/drawing/2014/main" id="{5A702F94-E8B3-C0B1-A476-CCD3BAB554F5}"/>
            </a:ext>
          </a:extLst>
        </cdr:cNvPr>
        <cdr:cNvSpPr txBox="1"/>
      </cdr:nvSpPr>
      <cdr:spPr>
        <a:xfrm xmlns:a="http://schemas.openxmlformats.org/drawingml/2006/main">
          <a:off x="1098844" y="3710440"/>
          <a:ext cx="103586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Summer</a:t>
          </a:r>
        </a:p>
      </cdr:txBody>
    </cdr:sp>
  </cdr:relSizeAnchor>
  <cdr:relSizeAnchor xmlns:cdr="http://schemas.openxmlformats.org/drawingml/2006/chartDrawing">
    <cdr:from>
      <cdr:x>0.25207</cdr:x>
      <cdr:y>0.65741</cdr:y>
    </cdr:from>
    <cdr:to>
      <cdr:x>0.29906</cdr:x>
      <cdr:y>0.7138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5A702F94-E8B3-C0B1-A476-CCD3BAB554F5}"/>
            </a:ext>
          </a:extLst>
        </cdr:cNvPr>
        <cdr:cNvSpPr txBox="1"/>
      </cdr:nvSpPr>
      <cdr:spPr>
        <a:xfrm xmlns:a="http://schemas.openxmlformats.org/drawingml/2006/main">
          <a:off x="2927644" y="4305309"/>
          <a:ext cx="54572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Fall</a:t>
          </a:r>
        </a:p>
      </cdr:txBody>
    </cdr:sp>
  </cdr:relSizeAnchor>
  <cdr:relSizeAnchor xmlns:cdr="http://schemas.openxmlformats.org/drawingml/2006/chartDrawing">
    <cdr:from>
      <cdr:x>0.39742</cdr:x>
      <cdr:y>0.31417</cdr:y>
    </cdr:from>
    <cdr:to>
      <cdr:x>0.48074</cdr:x>
      <cdr:y>0.37057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5A702F94-E8B3-C0B1-A476-CCD3BAB554F5}"/>
            </a:ext>
          </a:extLst>
        </cdr:cNvPr>
        <cdr:cNvSpPr txBox="1"/>
      </cdr:nvSpPr>
      <cdr:spPr>
        <a:xfrm xmlns:a="http://schemas.openxmlformats.org/drawingml/2006/main">
          <a:off x="4615767" y="2057486"/>
          <a:ext cx="96763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Historic</a:t>
          </a:r>
        </a:p>
      </cdr:txBody>
    </cdr:sp>
  </cdr:relSizeAnchor>
  <cdr:relSizeAnchor xmlns:cdr="http://schemas.openxmlformats.org/drawingml/2006/chartDrawing">
    <cdr:from>
      <cdr:x>0.55589</cdr:x>
      <cdr:y>0.64355</cdr:y>
    </cdr:from>
    <cdr:to>
      <cdr:x>0.64508</cdr:x>
      <cdr:y>0.69994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5A702F94-E8B3-C0B1-A476-CCD3BAB554F5}"/>
            </a:ext>
          </a:extLst>
        </cdr:cNvPr>
        <cdr:cNvSpPr txBox="1"/>
      </cdr:nvSpPr>
      <cdr:spPr>
        <a:xfrm xmlns:a="http://schemas.openxmlformats.org/drawingml/2006/main">
          <a:off x="6456290" y="4214532"/>
          <a:ext cx="103586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Summer</a:t>
          </a:r>
        </a:p>
      </cdr:txBody>
    </cdr:sp>
  </cdr:relSizeAnchor>
  <cdr:relSizeAnchor xmlns:cdr="http://schemas.openxmlformats.org/drawingml/2006/chartDrawing">
    <cdr:from>
      <cdr:x>0.72984</cdr:x>
      <cdr:y>0.49546</cdr:y>
    </cdr:from>
    <cdr:to>
      <cdr:x>0.77683</cdr:x>
      <cdr:y>0.55186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DEAE86D1-23E4-3B54-5A81-19552F6A8EE3}"/>
            </a:ext>
          </a:extLst>
        </cdr:cNvPr>
        <cdr:cNvSpPr txBox="1"/>
      </cdr:nvSpPr>
      <cdr:spPr>
        <a:xfrm xmlns:a="http://schemas.openxmlformats.org/drawingml/2006/main">
          <a:off x="8476567" y="3244730"/>
          <a:ext cx="54572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Fall</a:t>
          </a:r>
        </a:p>
      </cdr:txBody>
    </cdr:sp>
  </cdr:relSizeAnchor>
  <cdr:relSizeAnchor xmlns:cdr="http://schemas.openxmlformats.org/drawingml/2006/chartDrawing">
    <cdr:from>
      <cdr:x>0.86695</cdr:x>
      <cdr:y>0.07669</cdr:y>
    </cdr:from>
    <cdr:to>
      <cdr:x>0.95026</cdr:x>
      <cdr:y>0.13308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DBE5A875-F04F-AA34-0917-7570179F9C58}"/>
            </a:ext>
          </a:extLst>
        </cdr:cNvPr>
        <cdr:cNvSpPr txBox="1"/>
      </cdr:nvSpPr>
      <cdr:spPr>
        <a:xfrm xmlns:a="http://schemas.openxmlformats.org/drawingml/2006/main">
          <a:off x="10068959" y="502224"/>
          <a:ext cx="96763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Historic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2078A-4D46-954E-836B-D0CD4A430FF8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F3B76-089F-2C42-9185-F4F2CDCA6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01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15adf04462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15adf04462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15adf04462_4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15adf04462_4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02075-0769-03A3-8D4C-8F241D622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073C82-EBFF-E746-2644-2384825C0F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C94D3-B536-98C0-B2E0-A57DFA443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89CA8-D111-9346-BB26-637E63C53CF1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41585-141A-B27C-96F0-F8CE735F4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71439-8B46-129A-B603-B6155466C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A4E5-D889-284D-9845-C59E0B4C7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76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597DB-EAB1-11A1-018D-473A6AC6F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A294D-0FC7-B477-6E5E-CAAA05D35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DE847-7400-6D5A-58D1-D90DEFCEF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89CA8-D111-9346-BB26-637E63C53CF1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81CF7-F096-A74A-BCE4-556B2F15B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D3653-0CB4-7F5B-EE7B-C670F8A4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A4E5-D889-284D-9845-C59E0B4C7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882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6AF1D-B9AE-21FA-3952-BA3328C24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B7B25F-BE1B-0978-65FD-31CDA0B38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D9062-51BE-0F79-D074-CB6B7E3C7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89CA8-D111-9346-BB26-637E63C53CF1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C485D-93C5-121F-088F-1D1792AD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1D1FC-7694-0395-A73D-69DE84BA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A4E5-D889-284D-9845-C59E0B4C7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23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652A3-151D-109B-960D-DE0F09269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31FBE-1185-00DB-2211-1FA8DA3A54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C3BD9-86A7-C25E-40C1-FD600F793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9A4DDE-BCE2-2FA4-65E0-2FEF746A2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89CA8-D111-9346-BB26-637E63C53CF1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98C68-8877-73EA-9DBA-207AC662C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58918-B842-27A4-0C8A-EBF87861A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A4E5-D889-284D-9845-C59E0B4C7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180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2B4C2-36C6-2CA2-0E24-CD78187ED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3F283-348E-3550-8EAF-DC007CE9B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0CD854-440E-08B1-F6FB-14B403553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D4DDDA-17B7-B717-83CB-ADD0077638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FADA86-8302-9D49-5643-8F027C2088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3A9077-CDCC-7C15-8633-1F41C8FC7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89CA8-D111-9346-BB26-637E63C53CF1}" type="datetimeFigureOut">
              <a:rPr lang="en-US" smtClean="0"/>
              <a:t>10/8/26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BD096F-EEA9-ECB9-4CD7-44D1BF855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44BDE5-3799-D471-60EA-67EB8DF9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A4E5-D889-284D-9845-C59E0B4C7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22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943E3-BB84-CD4A-C3D8-AA8508959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6E8D2E-A365-97B6-A95B-19218C57D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89CA8-D111-9346-BB26-637E63C53CF1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29DFCB-0F38-F91D-41EB-165648128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004BA6-B7C4-5294-C284-30DCA26DD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A4E5-D889-284D-9845-C59E0B4C7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0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CB851-8976-E206-73C6-1D4C2A8E6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89CA8-D111-9346-BB26-637E63C53CF1}" type="datetimeFigureOut">
              <a:rPr lang="en-US" smtClean="0"/>
              <a:t>10/8/26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DE8BCB-ED41-FAB0-F154-B3D556603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E1B2C-4D37-1D39-7ACC-5965FD05D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A4E5-D889-284D-9845-C59E0B4C7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2AFE0-7C40-C10B-33DC-531AD2A53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4B736-2C50-B1CB-DEF8-54782B91C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AA24B-B419-BCD5-36B1-CC1C707A69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3190BD-E9E9-DDDF-2679-D8D68759D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89CA8-D111-9346-BB26-637E63C53CF1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D3D95B-69E9-ADAE-ADDB-552ED5A9A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FC56E7-7903-ED83-AAA5-AE18C7EEE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A4E5-D889-284D-9845-C59E0B4C7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30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3EFF9-14FF-2AE9-EAD2-3C305D829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572DC5-477D-A16C-8D51-2E192BF58B1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C7A5C-7EFE-96AA-1355-552355B6E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856D6-05F7-4A95-7F89-95BFD2AF4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89CA8-D111-9346-BB26-637E63C53CF1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0430C-793C-ADA8-21E1-120D3588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0557DB-A308-A2FE-FFBB-D5931534D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A4E5-D889-284D-9845-C59E0B4C7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64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2928D-5EA7-270C-191D-499A28FE3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6E4575-0AEA-8D2E-4EEE-B70B64C944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10BF9-EADB-C959-609E-A2BB9DFEA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89CA8-D111-9346-BB26-637E63C53CF1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2DCA4-A7AF-52F9-9006-12EF8ED71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CBAB7-B4BF-51BD-9822-F10282F3E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A4E5-D889-284D-9845-C59E0B4C7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20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1C6D60-358B-1A06-737C-01235AC2A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55DB9D-2FEA-FC33-8157-8E59F4DA9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BA8CE-4CA6-DA8D-9F4D-BA99EAB61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89CA8-D111-9346-BB26-637E63C53CF1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DEB64-E838-58C7-D0F5-E2800F742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02FEE-A081-B56D-669A-130BBE26B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A4E5-D889-284D-9845-C59E0B4C7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183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1057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FB1B56-3354-6ACB-05A0-5D1990B80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5515A-B0CA-C89E-2402-38B0C8D4B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AB031-39AC-6FE5-D0B3-072DAE9A1D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E89CA8-D111-9346-BB26-637E63C53CF1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54F63-4230-A411-7CEC-F9E1BC388B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C4F15-1428-EC67-6C21-108D67BDB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F4A4E5-D889-284D-9845-C59E0B4C7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77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288D6-9B59-2CC6-EBDA-2CF983C18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9571"/>
            <a:ext cx="9144000" cy="3320392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Update on the Status of the Upper Saginaw River Drainage Basin, Pine River Watershed</a:t>
            </a:r>
            <a:br>
              <a:rPr lang="en-US" sz="4800" dirty="0"/>
            </a:br>
            <a:r>
              <a:rPr lang="en-US" sz="4800" dirty="0"/>
              <a:t>Central, Lower Michigan</a:t>
            </a:r>
            <a:br>
              <a:rPr lang="en-US" sz="4800" dirty="0"/>
            </a:br>
            <a:br>
              <a:rPr lang="en-US" sz="4800" dirty="0"/>
            </a:br>
            <a:r>
              <a:rPr lang="en-US" sz="2800" b="1" dirty="0"/>
              <a:t>Presented to the Healthy Pine River Group</a:t>
            </a:r>
            <a:endParaRPr lang="en-US" sz="4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1A7395-EB40-FA29-4880-8A5E401D1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94448"/>
            <a:ext cx="9144000" cy="1898611"/>
          </a:xfrm>
        </p:spPr>
        <p:txBody>
          <a:bodyPr>
            <a:normAutofit/>
          </a:bodyPr>
          <a:lstStyle/>
          <a:p>
            <a:r>
              <a:rPr lang="en-US" dirty="0"/>
              <a:t>October 8, 2026</a:t>
            </a:r>
          </a:p>
          <a:p>
            <a:r>
              <a:rPr lang="en-US" dirty="0"/>
              <a:t>Alma College Great Lakes Watershed Institute</a:t>
            </a:r>
          </a:p>
          <a:p>
            <a:r>
              <a:rPr lang="en-US" dirty="0"/>
              <a:t>Alma College Environmental Studies Program</a:t>
            </a:r>
          </a:p>
          <a:p>
            <a:r>
              <a:rPr lang="en-US" dirty="0"/>
              <a:t>Montcalm Community College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2BBD12-89E2-7C3E-072A-E111D13EA5E2}"/>
              </a:ext>
            </a:extLst>
          </p:cNvPr>
          <p:cNvCxnSpPr/>
          <p:nvPr/>
        </p:nvCxnSpPr>
        <p:spPr>
          <a:xfrm>
            <a:off x="1524000" y="3702205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252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7DA1F-1230-B636-53F9-D01C60EF3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1029960"/>
          </a:xfrm>
        </p:spPr>
        <p:txBody>
          <a:bodyPr>
            <a:normAutofit fontScale="90000"/>
          </a:bodyPr>
          <a:lstStyle/>
          <a:p>
            <a:r>
              <a:rPr lang="en-US" dirty="0"/>
              <a:t>Presentation Summary: What Questions Will We Answer?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A1D67-363F-6616-A9A6-96F7EA112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71" y="1048215"/>
            <a:ext cx="11407697" cy="5441796"/>
          </a:xfrm>
        </p:spPr>
        <p:txBody>
          <a:bodyPr>
            <a:normAutofit/>
          </a:bodyPr>
          <a:lstStyle/>
          <a:p>
            <a:r>
              <a:rPr lang="en-US" dirty="0"/>
              <a:t>Are there indicators showing improvement in the watershed?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Are we sampling in the correct places?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Is Is the entire watershed heavily impacted by agricultural and rural inputs?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Are there risks to the ecology of the watershed? If so, where?</a:t>
            </a:r>
          </a:p>
          <a:p>
            <a:endParaRPr lang="en-US" dirty="0"/>
          </a:p>
          <a:p>
            <a:r>
              <a:rPr lang="en-US" dirty="0"/>
              <a:t>What can we expect in the future?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A705026-FCF9-DEA0-C5E7-DB4034890277}"/>
              </a:ext>
            </a:extLst>
          </p:cNvPr>
          <p:cNvCxnSpPr/>
          <p:nvPr/>
        </p:nvCxnSpPr>
        <p:spPr>
          <a:xfrm>
            <a:off x="0" y="1048215"/>
            <a:ext cx="1209907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55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C16AA-F32C-CC13-BD2F-A49D4CA8C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1037"/>
          </a:xfrm>
        </p:spPr>
        <p:txBody>
          <a:bodyPr>
            <a:normAutofit/>
          </a:bodyPr>
          <a:lstStyle/>
          <a:p>
            <a:r>
              <a:rPr lang="en-US" sz="4000" dirty="0"/>
              <a:t>2026 Summary: What We Did on Our Summer ”Vacation”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E7B09-0012-DD3B-ECC6-1A3F5E9FA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00434"/>
            <a:ext cx="11528502" cy="5679145"/>
          </a:xfrm>
        </p:spPr>
        <p:txBody>
          <a:bodyPr/>
          <a:lstStyle/>
          <a:p>
            <a:r>
              <a:rPr lang="en-US" dirty="0"/>
              <a:t>Paige Kitts: Alma College </a:t>
            </a:r>
            <a:r>
              <a:rPr lang="en-US" b="1" dirty="0"/>
              <a:t>Using GIS to Assess Our Efforts So Far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i="1" dirty="0"/>
              <a:t>Are we sampling in places that make sense?</a:t>
            </a:r>
          </a:p>
          <a:p>
            <a:pPr marL="0" indent="0" algn="ctr">
              <a:buNone/>
            </a:pPr>
            <a:endParaRPr lang="en-US" i="1" dirty="0"/>
          </a:p>
          <a:p>
            <a:pPr marL="0" indent="0" algn="ctr">
              <a:buNone/>
            </a:pPr>
            <a:r>
              <a:rPr lang="en-US" i="1" dirty="0"/>
              <a:t>Are there areas where we should be sampling that we are not?</a:t>
            </a:r>
          </a:p>
          <a:p>
            <a:pPr marL="0" indent="0" algn="ctr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2BD6AA-1D6B-7F69-5F90-CA94AE737992}"/>
              </a:ext>
            </a:extLst>
          </p:cNvPr>
          <p:cNvCxnSpPr/>
          <p:nvPr/>
        </p:nvCxnSpPr>
        <p:spPr>
          <a:xfrm>
            <a:off x="0" y="681037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67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B99616-A774-DF2E-1040-70E0CD945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51" y="16638"/>
            <a:ext cx="10822898" cy="68247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BE5096-AF91-6F84-0752-5EA4F0F9E84A}"/>
              </a:ext>
            </a:extLst>
          </p:cNvPr>
          <p:cNvSpPr txBox="1"/>
          <p:nvPr/>
        </p:nvSpPr>
        <p:spPr>
          <a:xfrm>
            <a:off x="7600013" y="1154243"/>
            <a:ext cx="34635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Pine River Watershed Boundary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993FBE5-DD7C-1D0D-1123-202D84DD908A}"/>
              </a:ext>
            </a:extLst>
          </p:cNvPr>
          <p:cNvCxnSpPr/>
          <p:nvPr/>
        </p:nvCxnSpPr>
        <p:spPr>
          <a:xfrm flipH="1">
            <a:off x="6760564" y="1454046"/>
            <a:ext cx="2218544" cy="157396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9DAAF99-BF67-F38E-84F5-70A26F108391}"/>
              </a:ext>
            </a:extLst>
          </p:cNvPr>
          <p:cNvCxnSpPr>
            <a:cxnSpLocks/>
          </p:cNvCxnSpPr>
          <p:nvPr/>
        </p:nvCxnSpPr>
        <p:spPr>
          <a:xfrm flipH="1">
            <a:off x="8634334" y="1523575"/>
            <a:ext cx="344774" cy="3093395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4705868-62D5-B8F4-84A8-B8A3F12D077C}"/>
              </a:ext>
            </a:extLst>
          </p:cNvPr>
          <p:cNvSpPr txBox="1"/>
          <p:nvPr/>
        </p:nvSpPr>
        <p:spPr>
          <a:xfrm>
            <a:off x="179882" y="194872"/>
            <a:ext cx="1086733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ALL TRIBUTARIES AND STREAMS FEEDING INTO THE PINE RIVER WATERSHED</a:t>
            </a:r>
          </a:p>
        </p:txBody>
      </p:sp>
    </p:spTree>
    <p:extLst>
      <p:ext uri="{BB962C8B-B14F-4D97-AF65-F5344CB8AC3E}">
        <p14:creationId xmlns:p14="http://schemas.microsoft.com/office/powerpoint/2010/main" val="400721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EC55FC-7C92-0B17-8DC3-C760F8C58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73" y="0"/>
            <a:ext cx="10816653" cy="682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899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F2048E-0629-C6AC-2B83-1ABE7998D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802" y="0"/>
            <a:ext cx="10801663" cy="68113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E0751D-771A-54C6-F6C1-F7280801E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4571"/>
            <a:ext cx="2689605" cy="35711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79ACEC-8AF3-97A1-DD50-E11D9C5E5B18}"/>
              </a:ext>
            </a:extLst>
          </p:cNvPr>
          <p:cNvSpPr txBox="1"/>
          <p:nvPr/>
        </p:nvSpPr>
        <p:spPr>
          <a:xfrm>
            <a:off x="8154649" y="1558977"/>
            <a:ext cx="32919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Pine River Watershed Boundary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A2681D5-69C2-9099-1A4F-151151C5DF97}"/>
              </a:ext>
            </a:extLst>
          </p:cNvPr>
          <p:cNvCxnSpPr/>
          <p:nvPr/>
        </p:nvCxnSpPr>
        <p:spPr>
          <a:xfrm flipH="1">
            <a:off x="6625652" y="1888761"/>
            <a:ext cx="1948722" cy="6295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6D7877D-965A-7631-50C2-17F07F98FA98}"/>
              </a:ext>
            </a:extLst>
          </p:cNvPr>
          <p:cNvCxnSpPr/>
          <p:nvPr/>
        </p:nvCxnSpPr>
        <p:spPr>
          <a:xfrm>
            <a:off x="8604354" y="1928309"/>
            <a:ext cx="209862" cy="5300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935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346F61-7637-8314-6AC7-52D4FFC02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901" y="0"/>
            <a:ext cx="10861623" cy="68491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7D1C4E-D869-FD1D-E38B-0E3ECB0A4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4571"/>
            <a:ext cx="2689605" cy="357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54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D7158-09A5-79F6-2EBC-D1C3A3765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n-US" dirty="0"/>
              <a:t>What Did We Learn From Our GIS Work?</a:t>
            </a:r>
          </a:p>
        </p:txBody>
      </p:sp>
    </p:spTree>
    <p:extLst>
      <p:ext uri="{BB962C8B-B14F-4D97-AF65-F5344CB8AC3E}">
        <p14:creationId xmlns:p14="http://schemas.microsoft.com/office/powerpoint/2010/main" val="2871354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CFEEC-9327-2599-7871-9748E7EF2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n-US" dirty="0"/>
              <a:t>Trying to Find a “Clean” Part of the Watershed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610A-EDBE-6507-6262-3DDFAAC04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Brooke Hetherington (AC) and Bre Welch (Montcalm CC)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i="1" dirty="0"/>
              <a:t>How impacted is the watershed?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Are there places in the upper headwaters that exhibit relatively unimpacted conditions?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6060FB4-5794-BDE0-87FB-1D3984964C27}"/>
              </a:ext>
            </a:extLst>
          </p:cNvPr>
          <p:cNvCxnSpPr/>
          <p:nvPr/>
        </p:nvCxnSpPr>
        <p:spPr>
          <a:xfrm>
            <a:off x="0" y="1126273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419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C3BA30-3608-271D-A94A-86E16D50B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203" y="0"/>
            <a:ext cx="10937959" cy="685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224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82426D-6911-CDF7-8056-31DC22CB0AF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0284" y="0"/>
            <a:ext cx="11901715" cy="693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58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3F4DD5-F6E3-D2AF-A0E1-4BD106CA39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321730" y="321732"/>
            <a:ext cx="5674897" cy="30174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E6F35F-57F6-F348-DBA5-1CFB8762DB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321730" y="3510853"/>
            <a:ext cx="5674897" cy="27899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FF8F3C4-C0AE-41C8-47BF-BAC6E62D6E2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 flipH="1">
            <a:off x="6195373" y="321733"/>
            <a:ext cx="5674897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41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216E39-7792-63B5-9457-F66C51E102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96000" cy="457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8C8201-9F73-9D45-F2F7-AD0CEE2B4B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5C8755-A39C-D191-C10C-FFBB658A40E9}"/>
              </a:ext>
            </a:extLst>
          </p:cNvPr>
          <p:cNvSpPr txBox="1"/>
          <p:nvPr/>
        </p:nvSpPr>
        <p:spPr>
          <a:xfrm>
            <a:off x="228600" y="5275385"/>
            <a:ext cx="2723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Pine River at Walton Road</a:t>
            </a:r>
          </a:p>
        </p:txBody>
      </p:sp>
    </p:spTree>
    <p:extLst>
      <p:ext uri="{BB962C8B-B14F-4D97-AF65-F5344CB8AC3E}">
        <p14:creationId xmlns:p14="http://schemas.microsoft.com/office/powerpoint/2010/main" val="805165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2FECDE-E102-C287-425D-D7850D4680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91130"/>
            <a:ext cx="5882568" cy="32282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E73730-60A8-3B83-CDB2-C466386FE2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3985" y="3334021"/>
            <a:ext cx="6688015" cy="352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812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B3D0B-A955-7BC2-F120-604132583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n-US" dirty="0"/>
              <a:t>Summary: Headwaters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739C2-698F-89F4-5356-8FD8A86AC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4" y="1343818"/>
            <a:ext cx="11059886" cy="4833145"/>
          </a:xfrm>
        </p:spPr>
        <p:txBody>
          <a:bodyPr>
            <a:normAutofit/>
          </a:bodyPr>
          <a:lstStyle/>
          <a:p>
            <a:r>
              <a:rPr lang="en-US" dirty="0"/>
              <a:t>Out of the eight sites that were sampled, only one site had </a:t>
            </a:r>
            <a:r>
              <a:rPr lang="en-US" i="1" dirty="0"/>
              <a:t>somewhat</a:t>
            </a:r>
            <a:r>
              <a:rPr lang="en-US" dirty="0"/>
              <a:t> promising data suggesting that it may be unimpacted. Pine River at Walton Rd.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data collected is showing that the watershed is impacted by industrial agriculture, though there was some evidence of residential (septic) impacts as well</a:t>
            </a:r>
          </a:p>
          <a:p>
            <a:endParaRPr lang="en-US" dirty="0"/>
          </a:p>
          <a:p>
            <a:r>
              <a:rPr lang="en-US" dirty="0"/>
              <a:t>More testing needs to be done to fully determine if the Pine River at Walton Rd. site is unimpacted and for more conclusive results overall.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6282CAD-8DC3-E170-C051-3C01E7DDED09}"/>
              </a:ext>
            </a:extLst>
          </p:cNvPr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98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14982-B673-66FD-7196-51878F5CC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r>
              <a:rPr lang="en-US" dirty="0"/>
              <a:t>How Impacted is the Watershed From an Ecological Perspective?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55B76-2044-1103-7EAE-AC9080E50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Madison Ramirez and Nichole </a:t>
            </a:r>
            <a:r>
              <a:rPr lang="en-US" dirty="0" err="1"/>
              <a:t>Heeschen</a:t>
            </a:r>
            <a:r>
              <a:rPr lang="en-US" dirty="0"/>
              <a:t>: Alma College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Are we finding evidence that the ecosystems in the watershed are being impacted by agricultural and rural pollution?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Comparative analysis between Lumberjack Park and Sugar Creek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BE1FB0-FFE9-CFD8-C66C-2A7D58C5EA0D}"/>
              </a:ext>
            </a:extLst>
          </p:cNvPr>
          <p:cNvCxnSpPr/>
          <p:nvPr/>
        </p:nvCxnSpPr>
        <p:spPr>
          <a:xfrm>
            <a:off x="0" y="134381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60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5266BB-C369-2BCA-31DB-1ED477AD6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70" y="0"/>
            <a:ext cx="1203725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E83243-6F8D-A0D1-13B5-3763B3C2DEA2}"/>
              </a:ext>
            </a:extLst>
          </p:cNvPr>
          <p:cNvSpPr txBox="1"/>
          <p:nvPr/>
        </p:nvSpPr>
        <p:spPr>
          <a:xfrm>
            <a:off x="10706582" y="2592730"/>
            <a:ext cx="122136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/>
              <a:t>Sugar Creek at</a:t>
            </a:r>
          </a:p>
          <a:p>
            <a:pPr algn="ctr"/>
            <a:r>
              <a:rPr lang="en-US" sz="1200" b="1" dirty="0"/>
              <a:t>Grafton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B48E0A-F59E-28AB-2A5B-F748E1B788A3}"/>
              </a:ext>
            </a:extLst>
          </p:cNvPr>
          <p:cNvSpPr txBox="1"/>
          <p:nvPr/>
        </p:nvSpPr>
        <p:spPr>
          <a:xfrm>
            <a:off x="3485908" y="3323865"/>
            <a:ext cx="135697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/>
              <a:t>Pine River at</a:t>
            </a:r>
          </a:p>
          <a:p>
            <a:r>
              <a:rPr lang="en-US" sz="1200" b="1" dirty="0"/>
              <a:t>Lumberjack Park</a:t>
            </a:r>
          </a:p>
        </p:txBody>
      </p:sp>
    </p:spTree>
    <p:extLst>
      <p:ext uri="{BB962C8B-B14F-4D97-AF65-F5344CB8AC3E}">
        <p14:creationId xmlns:p14="http://schemas.microsoft.com/office/powerpoint/2010/main" val="542409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DEC39E-7BD3-45E1-5BB9-026BEFC2E6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4677" y="0"/>
            <a:ext cx="12067323" cy="6858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752A0B-02EC-61CE-A869-BFB661A41A96}"/>
              </a:ext>
            </a:extLst>
          </p:cNvPr>
          <p:cNvCxnSpPr/>
          <p:nvPr/>
        </p:nvCxnSpPr>
        <p:spPr>
          <a:xfrm flipV="1">
            <a:off x="6829063" y="1446835"/>
            <a:ext cx="0" cy="225706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F5E8198-5046-085D-14F7-81DC90C5B80C}"/>
              </a:ext>
            </a:extLst>
          </p:cNvPr>
          <p:cNvSpPr txBox="1"/>
          <p:nvPr/>
        </p:nvSpPr>
        <p:spPr>
          <a:xfrm>
            <a:off x="3136738" y="1782502"/>
            <a:ext cx="1754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LJP (Pine River)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29AA1A-0C1E-AD11-6762-073840723880}"/>
              </a:ext>
            </a:extLst>
          </p:cNvPr>
          <p:cNvSpPr txBox="1"/>
          <p:nvPr/>
        </p:nvSpPr>
        <p:spPr>
          <a:xfrm>
            <a:off x="8497746" y="1782502"/>
            <a:ext cx="2433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Grafton (Sugar Creek)</a:t>
            </a:r>
          </a:p>
        </p:txBody>
      </p:sp>
    </p:spTree>
    <p:extLst>
      <p:ext uri="{BB962C8B-B14F-4D97-AF65-F5344CB8AC3E}">
        <p14:creationId xmlns:p14="http://schemas.microsoft.com/office/powerpoint/2010/main" val="3862236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61A220-681E-4B0D-8962-C27B514F93DE}"/>
              </a:ext>
            </a:extLst>
          </p:cNvPr>
          <p:cNvSpPr txBox="1"/>
          <p:nvPr/>
        </p:nvSpPr>
        <p:spPr>
          <a:xfrm rot="16200000">
            <a:off x="233916" y="3040912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mg/L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3DB196F-BC03-8A23-53DB-DBFE5A9E92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451042"/>
              </p:ext>
            </p:extLst>
          </p:nvPr>
        </p:nvGraphicFramePr>
        <p:xfrm>
          <a:off x="762586" y="138373"/>
          <a:ext cx="11287899" cy="6588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BD2ECC4-E834-8301-4749-7CC5E592C652}"/>
              </a:ext>
            </a:extLst>
          </p:cNvPr>
          <p:cNvSpPr txBox="1"/>
          <p:nvPr/>
        </p:nvSpPr>
        <p:spPr>
          <a:xfrm>
            <a:off x="1723378" y="4423734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Summer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E9BA723D-A927-DAA2-83C0-AB5A862A6C12}"/>
              </a:ext>
            </a:extLst>
          </p:cNvPr>
          <p:cNvSpPr txBox="1"/>
          <p:nvPr/>
        </p:nvSpPr>
        <p:spPr>
          <a:xfrm>
            <a:off x="3720031" y="4239048"/>
            <a:ext cx="545708" cy="3693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Fall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0AE4AC89-BAC7-E00E-781F-5BEC337BC36D}"/>
              </a:ext>
            </a:extLst>
          </p:cNvPr>
          <p:cNvSpPr txBox="1"/>
          <p:nvPr/>
        </p:nvSpPr>
        <p:spPr>
          <a:xfrm>
            <a:off x="5285579" y="4754035"/>
            <a:ext cx="967700" cy="369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Historic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0AE4AC89-BAC7-E00E-781F-5BEC337BC36D}"/>
              </a:ext>
            </a:extLst>
          </p:cNvPr>
          <p:cNvSpPr txBox="1"/>
          <p:nvPr/>
        </p:nvSpPr>
        <p:spPr>
          <a:xfrm>
            <a:off x="10598936" y="2264634"/>
            <a:ext cx="967700" cy="369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Historic</a:t>
            </a:r>
          </a:p>
        </p:txBody>
      </p:sp>
    </p:spTree>
    <p:extLst>
      <p:ext uri="{BB962C8B-B14F-4D97-AF65-F5344CB8AC3E}">
        <p14:creationId xmlns:p14="http://schemas.microsoft.com/office/powerpoint/2010/main" val="2589316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A98C796-0396-1518-767D-77033543EB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5865721"/>
              </p:ext>
            </p:extLst>
          </p:nvPr>
        </p:nvGraphicFramePr>
        <p:xfrm>
          <a:off x="546538" y="0"/>
          <a:ext cx="11529848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A702F94-E8B3-C0B1-A476-CCD3BAB554F5}"/>
              </a:ext>
            </a:extLst>
          </p:cNvPr>
          <p:cNvSpPr txBox="1"/>
          <p:nvPr/>
        </p:nvSpPr>
        <p:spPr>
          <a:xfrm>
            <a:off x="1282506" y="1174348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Summer</a:t>
            </a:r>
          </a:p>
        </p:txBody>
      </p:sp>
    </p:spTree>
    <p:extLst>
      <p:ext uri="{BB962C8B-B14F-4D97-AF65-F5344CB8AC3E}">
        <p14:creationId xmlns:p14="http://schemas.microsoft.com/office/powerpoint/2010/main" val="2107058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DB8C20-C535-FAAE-A138-DC33AA1B09A0}"/>
              </a:ext>
            </a:extLst>
          </p:cNvPr>
          <p:cNvSpPr txBox="1"/>
          <p:nvPr/>
        </p:nvSpPr>
        <p:spPr>
          <a:xfrm rot="16200000">
            <a:off x="-298211" y="3624168"/>
            <a:ext cx="1382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CFU/100mL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2B6DBD3-4255-4C10-74C0-6C7589C7EA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8759093"/>
              </p:ext>
            </p:extLst>
          </p:nvPr>
        </p:nvGraphicFramePr>
        <p:xfrm>
          <a:off x="577702" y="194772"/>
          <a:ext cx="11614298" cy="6548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7860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E4C3E-7DF8-D07A-2060-716EE1A74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r>
              <a:rPr lang="en-US" dirty="0"/>
              <a:t>Summary: Takeaways from our Macroinvertebrate Study</a:t>
            </a:r>
          </a:p>
        </p:txBody>
      </p:sp>
    </p:spTree>
    <p:extLst>
      <p:ext uri="{BB962C8B-B14F-4D97-AF65-F5344CB8AC3E}">
        <p14:creationId xmlns:p14="http://schemas.microsoft.com/office/powerpoint/2010/main" val="24160853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FB772-62F1-C7D4-C683-FE2820AE2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What Can We Expect in the Future?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1EB42-C5C7-6BCE-35E4-CA658C2D1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Ruby Frisch: Alma College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What impact, if any does climate change have on river conditions?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Given climate models for this part of Michigan, what is likely to happen if no change occurs?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2AE3D94-E592-D4E9-556B-672CF258F31E}"/>
              </a:ext>
            </a:extLst>
          </p:cNvPr>
          <p:cNvCxnSpPr/>
          <p:nvPr/>
        </p:nvCxnSpPr>
        <p:spPr>
          <a:xfrm>
            <a:off x="0" y="1212112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605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1E941DD-2181-DAFE-C546-D665B714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n-US" dirty="0"/>
              <a:t>Phosphorus (P) and Agal Blooms - Basics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2B91A05-A3CB-E2DB-31D8-5E16B5EEE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3818"/>
            <a:ext cx="12192000" cy="2085172"/>
          </a:xfrm>
        </p:spPr>
        <p:txBody>
          <a:bodyPr>
            <a:normAutofit/>
          </a:bodyPr>
          <a:lstStyle/>
          <a:p>
            <a:pPr lvl="0" fontAlgn="base"/>
            <a:r>
              <a:rPr lang="en-US" dirty="0"/>
              <a:t>Manure and fertilizer are full of phosphorus </a:t>
            </a:r>
          </a:p>
          <a:p>
            <a:pPr lvl="0" fontAlgn="base"/>
            <a:r>
              <a:rPr lang="en-US" dirty="0"/>
              <a:t>Excessive phosphorus levels can contribute to algal blooms and “Dead Zones”</a:t>
            </a:r>
          </a:p>
          <a:p>
            <a:pPr lvl="0" fontAlgn="base"/>
            <a:r>
              <a:rPr lang="en-US" dirty="0"/>
              <a:t>High water temp and increased precipitation can </a:t>
            </a:r>
            <a:r>
              <a:rPr lang="en-US" b="1" i="1" dirty="0"/>
              <a:t>increase</a:t>
            </a:r>
            <a:r>
              <a:rPr lang="en-US" dirty="0"/>
              <a:t> algal blooms 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79D74C-ECB8-B53C-C09F-E30B00F0A0BC}"/>
              </a:ext>
            </a:extLst>
          </p:cNvPr>
          <p:cNvCxnSpPr/>
          <p:nvPr/>
        </p:nvCxnSpPr>
        <p:spPr>
          <a:xfrm>
            <a:off x="0" y="1084521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3DE06216-7526-C2BF-8AFD-3ECDC4693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428991"/>
            <a:ext cx="6030362" cy="34313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CBB2E4-F82B-67BF-DFD8-FC0872D00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404" y="3350621"/>
            <a:ext cx="5450958" cy="350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91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F27AF-B5F3-0FED-798F-716307CE9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981205"/>
          </a:xfrm>
        </p:spPr>
        <p:txBody>
          <a:bodyPr/>
          <a:lstStyle/>
          <a:p>
            <a:r>
              <a:rPr lang="en-US" dirty="0"/>
              <a:t>What I Did…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B3253-7C91-BFA5-0D52-D42F8B392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633" y="1485383"/>
            <a:ext cx="10515600" cy="4351338"/>
          </a:xfrm>
        </p:spPr>
        <p:txBody>
          <a:bodyPr/>
          <a:lstStyle/>
          <a:p>
            <a:pPr lvl="0" fontAlgn="base"/>
            <a:r>
              <a:rPr lang="en-US" sz="3200" dirty="0"/>
              <a:t>Averaged the entire Pine River temperatures from 2004-2024 using Alma College Data and NOAA database</a:t>
            </a:r>
          </a:p>
          <a:p>
            <a:pPr marL="0" lvl="0" indent="0" fontAlgn="base">
              <a:buNone/>
            </a:pPr>
            <a:endParaRPr lang="en-US" sz="3200" dirty="0"/>
          </a:p>
          <a:p>
            <a:pPr fontAlgn="base"/>
            <a:r>
              <a:rPr lang="en-US" sz="3200" dirty="0"/>
              <a:t>Looked at Gratiot Co. / PR watershed summer and winter temperatures  </a:t>
            </a:r>
          </a:p>
          <a:p>
            <a:pPr marL="0" indent="0" fontAlgn="base">
              <a:buNone/>
            </a:pPr>
            <a:endParaRPr lang="en-US" sz="3200" dirty="0"/>
          </a:p>
          <a:p>
            <a:pPr lvl="0" fontAlgn="base"/>
            <a:r>
              <a:rPr lang="en-US" sz="3200" dirty="0"/>
              <a:t>Looked at precipitation rates 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2693976-3E90-29A3-D7CD-D8571F88E64A}"/>
              </a:ext>
            </a:extLst>
          </p:cNvPr>
          <p:cNvCxnSpPr/>
          <p:nvPr/>
        </p:nvCxnSpPr>
        <p:spPr>
          <a:xfrm>
            <a:off x="0" y="99946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29357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51481-44BA-8808-F363-C58F857CA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938675"/>
          </a:xfrm>
        </p:spPr>
        <p:txBody>
          <a:bodyPr/>
          <a:lstStyle/>
          <a:p>
            <a:r>
              <a:rPr lang="en-US" dirty="0"/>
              <a:t>What I Found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7823B-4F31-F1AA-9B0F-3CF69A756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123" y="956930"/>
            <a:ext cx="11991754" cy="3616380"/>
          </a:xfrm>
        </p:spPr>
        <p:txBody>
          <a:bodyPr/>
          <a:lstStyle/>
          <a:p>
            <a:pPr lvl="0" fontAlgn="base"/>
            <a:r>
              <a:rPr lang="en-US" dirty="0"/>
              <a:t>Air temperatures in Gratiot County have risen from June to August, 2004-2024 </a:t>
            </a:r>
          </a:p>
          <a:p>
            <a:pPr lvl="0" fontAlgn="base"/>
            <a:r>
              <a:rPr lang="en-US" dirty="0"/>
              <a:t>Air temperatures in Gratiot County have risen from January to March, 2004-2024 </a:t>
            </a:r>
          </a:p>
          <a:p>
            <a:pPr lvl="0" fontAlgn="base"/>
            <a:r>
              <a:rPr lang="en-US" dirty="0"/>
              <a:t>Water temperature of the Pine River watershed has risen from 2004-2024 </a:t>
            </a:r>
          </a:p>
          <a:p>
            <a:pPr lvl="0" fontAlgn="base"/>
            <a:r>
              <a:rPr lang="en-US" dirty="0"/>
              <a:t>Precipitation rates have increased </a:t>
            </a:r>
          </a:p>
          <a:p>
            <a:pPr lvl="0" fontAlgn="base"/>
            <a:r>
              <a:rPr lang="en-US" dirty="0"/>
              <a:t>Algae blooms have the potential to appear earlier and stay later 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8E4222B-C71D-8116-DF5D-B0B47E3BB557}"/>
              </a:ext>
            </a:extLst>
          </p:cNvPr>
          <p:cNvCxnSpPr/>
          <p:nvPr/>
        </p:nvCxnSpPr>
        <p:spPr>
          <a:xfrm>
            <a:off x="0" y="808074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1D87BC6-D4B2-50B8-586C-7B187E4727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7903" y="4404519"/>
            <a:ext cx="31369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51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0413D-5E14-C65D-116B-447DAA8C7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n-US" dirty="0"/>
              <a:t>Are There Human Health Risks Due to </a:t>
            </a:r>
            <a:r>
              <a:rPr lang="en-US" i="1" dirty="0"/>
              <a:t>E. coli </a:t>
            </a:r>
            <a:r>
              <a:rPr lang="en-US" dirty="0"/>
              <a:t>in the Pine River Watershed?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91E01-E383-6990-EDB9-4E541EF35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Talia Thompson (Montcalm CC)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Survey of three sites in which people are most likely to interact with the river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Comparing bacterial concentrations over time with health department standards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A556C4-DAE7-BE05-C864-A75A11A5FD52}"/>
              </a:ext>
            </a:extLst>
          </p:cNvPr>
          <p:cNvCxnSpPr/>
          <p:nvPr/>
        </p:nvCxnSpPr>
        <p:spPr>
          <a:xfrm>
            <a:off x="0" y="134381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0603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176F51-E9BC-8A2E-F548-025D281F3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4788" y="32509"/>
            <a:ext cx="10227212" cy="67929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104808-64C0-570F-7553-CE49F184B841}"/>
              </a:ext>
            </a:extLst>
          </p:cNvPr>
          <p:cNvSpPr txBox="1"/>
          <p:nvPr/>
        </p:nvSpPr>
        <p:spPr>
          <a:xfrm>
            <a:off x="0" y="2855742"/>
            <a:ext cx="20960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Sites most likely to be access points for people fishing or boating in the river</a:t>
            </a:r>
          </a:p>
        </p:txBody>
      </p:sp>
    </p:spTree>
    <p:extLst>
      <p:ext uri="{BB962C8B-B14F-4D97-AF65-F5344CB8AC3E}">
        <p14:creationId xmlns:p14="http://schemas.microsoft.com/office/powerpoint/2010/main" val="24682130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3BA360-B178-8808-461C-486CDA396E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2379" y="0"/>
            <a:ext cx="11955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8114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E7024-B300-E317-BB4F-3A22613C5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Work Done By ENV 310 Class,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7E98E-C806-70CC-BC98-168FFF229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Ref: </a:t>
            </a:r>
            <a:r>
              <a:rPr lang="en" b="1" dirty="0">
                <a:latin typeface="Roboto"/>
                <a:ea typeface="Roboto"/>
                <a:cs typeface="Roboto"/>
                <a:sym typeface="Roboto"/>
              </a:rPr>
              <a:t>Jack </a:t>
            </a:r>
            <a:r>
              <a:rPr lang="en" b="1" dirty="0" err="1">
                <a:latin typeface="Roboto"/>
                <a:ea typeface="Roboto"/>
                <a:cs typeface="Roboto"/>
                <a:sym typeface="Roboto"/>
              </a:rPr>
              <a:t>Yodzevicis</a:t>
            </a:r>
            <a:r>
              <a:rPr lang="en" b="1" dirty="0">
                <a:latin typeface="Roboto"/>
                <a:ea typeface="Roboto"/>
                <a:cs typeface="Roboto"/>
                <a:sym typeface="Roboto"/>
              </a:rPr>
              <a:t>, Karol Pucek, Marlow Dillon, Kyle Scheck, Emmerson Goodin</a:t>
            </a:r>
            <a:endParaRPr lang="en-US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AECA67-662C-77E1-FFB8-3CC1A40085CF}"/>
              </a:ext>
            </a:extLst>
          </p:cNvPr>
          <p:cNvCxnSpPr/>
          <p:nvPr/>
        </p:nvCxnSpPr>
        <p:spPr>
          <a:xfrm>
            <a:off x="0" y="108585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1537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64267" y="80888"/>
            <a:ext cx="344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SzPts val="990"/>
            </a:pPr>
            <a:r>
              <a:rPr lang="en" sz="2933" dirty="0">
                <a:latin typeface="Roboto Slab"/>
                <a:ea typeface="Roboto Slab"/>
                <a:cs typeface="Roboto Slab"/>
                <a:sym typeface="Roboto Slab"/>
              </a:rPr>
              <a:t>FEMA Flood Map</a:t>
            </a:r>
            <a:endParaRPr sz="2933" dirty="0"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6973886" y="582567"/>
            <a:ext cx="4923413" cy="571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23323">
              <a:buClr>
                <a:srgbClr val="EFEFEF"/>
              </a:buClr>
              <a:buSzPts val="1400"/>
              <a:buFont typeface="Roboto"/>
              <a:buChar char="●"/>
            </a:pPr>
            <a:r>
              <a:rPr lang="en" sz="1867" dirty="0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Many of the areas vulnerable to flooding are in areas with lower than average property values, associated with higher vulnerability </a:t>
            </a:r>
            <a:endParaRPr sz="1867" dirty="0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1">
              <a:buClr>
                <a:srgbClr val="FFFF00"/>
              </a:buClr>
              <a:buFont typeface="Roboto"/>
              <a:buChar char="○"/>
            </a:pPr>
            <a:r>
              <a:rPr lang="en" dirty="0">
                <a:solidFill>
                  <a:srgbClr val="FFFF00"/>
                </a:solidFill>
                <a:latin typeface="Roboto"/>
                <a:ea typeface="Roboto"/>
                <a:cs typeface="Roboto"/>
                <a:sym typeface="Roboto"/>
              </a:rPr>
              <a:t>Yellow box </a:t>
            </a:r>
            <a:endParaRPr dirty="0">
              <a:solidFill>
                <a:srgbClr val="FFFF00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2" indent="-389457">
              <a:buClr>
                <a:srgbClr val="EFEFEF"/>
              </a:buClr>
              <a:buSzPts val="1000"/>
              <a:buFont typeface="Roboto"/>
              <a:buChar char="■"/>
            </a:pPr>
            <a:r>
              <a:rPr lang="en" sz="1333" dirty="0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Property value: $90,000-150,000</a:t>
            </a:r>
            <a:endParaRPr sz="1333" dirty="0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2" indent="-389457">
              <a:buClr>
                <a:srgbClr val="EFEFEF"/>
              </a:buClr>
              <a:buSzPts val="1000"/>
              <a:buFont typeface="Roboto"/>
              <a:buChar char="■"/>
            </a:pPr>
            <a:r>
              <a:rPr lang="en" sz="1333" dirty="0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Property taxes: $4,000-5,000</a:t>
            </a:r>
            <a:endParaRPr sz="1333" dirty="0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1">
              <a:buClr>
                <a:srgbClr val="FF0000"/>
              </a:buClr>
              <a:buFont typeface="Roboto"/>
              <a:buChar char="○"/>
            </a:pPr>
            <a:r>
              <a:rPr lang="en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Red box</a:t>
            </a:r>
            <a:endParaRPr dirty="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2" indent="-389457">
              <a:buClr>
                <a:srgbClr val="EFEFEF"/>
              </a:buClr>
              <a:buSzPts val="1000"/>
              <a:buFont typeface="Roboto"/>
              <a:buChar char="■"/>
            </a:pPr>
            <a:r>
              <a:rPr lang="en" sz="1333" dirty="0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Property value: $30,800-57,000</a:t>
            </a:r>
            <a:endParaRPr sz="1333" dirty="0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2" indent="-389457">
              <a:buClr>
                <a:srgbClr val="EFEFEF"/>
              </a:buClr>
              <a:buSzPts val="1000"/>
              <a:buFont typeface="Roboto"/>
              <a:buChar char="■"/>
            </a:pPr>
            <a:r>
              <a:rPr lang="en" sz="1333" dirty="0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Property taxes: $1,500-2,000</a:t>
            </a:r>
            <a:endParaRPr sz="1333" dirty="0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1">
              <a:buClr>
                <a:srgbClr val="FF00FF"/>
              </a:buClr>
              <a:buFont typeface="Roboto"/>
              <a:buChar char="○"/>
            </a:pPr>
            <a:r>
              <a:rPr lang="en" dirty="0">
                <a:solidFill>
                  <a:srgbClr val="FF00FF"/>
                </a:solidFill>
                <a:latin typeface="Roboto"/>
                <a:ea typeface="Roboto"/>
                <a:cs typeface="Roboto"/>
                <a:sym typeface="Roboto"/>
              </a:rPr>
              <a:t>Purple box</a:t>
            </a:r>
            <a:endParaRPr dirty="0">
              <a:solidFill>
                <a:srgbClr val="FF00FF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2" indent="-389457">
              <a:buClr>
                <a:srgbClr val="EFEFEF"/>
              </a:buClr>
              <a:buSzPts val="1000"/>
              <a:buFont typeface="Roboto"/>
              <a:buChar char="■"/>
            </a:pPr>
            <a:r>
              <a:rPr lang="en" sz="1333" dirty="0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electrical site at 550 mill st </a:t>
            </a:r>
            <a:endParaRPr sz="1333" dirty="0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23323">
              <a:buClr>
                <a:srgbClr val="EFEFEF"/>
              </a:buClr>
              <a:buSzPts val="1400"/>
              <a:buFont typeface="Roboto"/>
              <a:buChar char="●"/>
            </a:pPr>
            <a:r>
              <a:rPr lang="en" sz="1867" b="1" dirty="0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Impacts</a:t>
            </a:r>
            <a:endParaRPr sz="1867" b="1" dirty="0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1" indent="-397923">
              <a:buClr>
                <a:srgbClr val="EFEFEF"/>
              </a:buClr>
              <a:buSzPts val="1100"/>
              <a:buFont typeface="Roboto"/>
              <a:buChar char="○"/>
            </a:pPr>
            <a:r>
              <a:rPr lang="en" sz="1467" dirty="0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Many people living in these areas are of lower socioeconomic status and unlikely to have funds to evacuate their homes.</a:t>
            </a:r>
            <a:endParaRPr sz="1467" dirty="0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2" indent="-397923">
              <a:buClr>
                <a:srgbClr val="EFEFEF"/>
              </a:buClr>
              <a:buSzPts val="1100"/>
              <a:buFont typeface="Roboto"/>
              <a:buChar char="■"/>
            </a:pPr>
            <a:r>
              <a:rPr lang="en" sz="1467" dirty="0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When the Pine River floods into these homes and are exposed to </a:t>
            </a:r>
            <a:r>
              <a:rPr lang="en" sz="1467" dirty="0" err="1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E.Coli</a:t>
            </a:r>
            <a:r>
              <a:rPr lang="en" sz="1467" dirty="0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 from the river.</a:t>
            </a:r>
            <a:endParaRPr sz="1467" dirty="0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2" indent="-397923">
              <a:buClr>
                <a:srgbClr val="EFEFEF"/>
              </a:buClr>
              <a:buSzPts val="1100"/>
              <a:buFont typeface="Roboto"/>
              <a:buChar char="■"/>
            </a:pPr>
            <a:r>
              <a:rPr lang="en" sz="1467" dirty="0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Harmful contaminants will be extremely expensive to clean</a:t>
            </a:r>
            <a:endParaRPr sz="1467" dirty="0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701" y="1030731"/>
            <a:ext cx="7027162" cy="5708800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</p:pic>
      <p:sp>
        <p:nvSpPr>
          <p:cNvPr id="102" name="Google Shape;102;p19"/>
          <p:cNvSpPr/>
          <p:nvPr/>
        </p:nvSpPr>
        <p:spPr>
          <a:xfrm>
            <a:off x="774704" y="3706085"/>
            <a:ext cx="1108969" cy="1363034"/>
          </a:xfrm>
          <a:prstGeom prst="rect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03" name="Google Shape;103;p19"/>
          <p:cNvSpPr/>
          <p:nvPr/>
        </p:nvSpPr>
        <p:spPr>
          <a:xfrm>
            <a:off x="2322115" y="4992817"/>
            <a:ext cx="2513248" cy="819625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04" name="Google Shape;104;p19"/>
          <p:cNvSpPr/>
          <p:nvPr/>
        </p:nvSpPr>
        <p:spPr>
          <a:xfrm>
            <a:off x="2398450" y="3373222"/>
            <a:ext cx="916562" cy="665726"/>
          </a:xfrm>
          <a:prstGeom prst="rect">
            <a:avLst/>
          </a:prstGeom>
          <a:noFill/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cxnSp>
        <p:nvCxnSpPr>
          <p:cNvPr id="105" name="Google Shape;105;p19"/>
          <p:cNvCxnSpPr/>
          <p:nvPr/>
        </p:nvCxnSpPr>
        <p:spPr>
          <a:xfrm>
            <a:off x="102301" y="699367"/>
            <a:ext cx="5844800" cy="1600"/>
          </a:xfrm>
          <a:prstGeom prst="straightConnector1">
            <a:avLst/>
          </a:prstGeom>
          <a:noFill/>
          <a:ln w="28575" cap="flat" cmpd="sng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473600" y="608300"/>
            <a:ext cx="3769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>
              <a:buSzPts val="990"/>
            </a:pPr>
            <a:r>
              <a:rPr lang="en" sz="2960">
                <a:latin typeface="Roboto Slab"/>
                <a:ea typeface="Roboto Slab"/>
                <a:cs typeface="Roboto Slab"/>
                <a:sym typeface="Roboto Slab"/>
              </a:rPr>
              <a:t>Evergreen Housing</a:t>
            </a:r>
            <a:endParaRPr sz="2960"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24" name="Google Shape;124;p21"/>
          <p:cNvSpPr txBox="1">
            <a:spLocks noGrp="1"/>
          </p:cNvSpPr>
          <p:nvPr>
            <p:ph type="body" idx="1"/>
          </p:nvPr>
        </p:nvSpPr>
        <p:spPr>
          <a:xfrm>
            <a:off x="6784733" y="2709000"/>
            <a:ext cx="4902000" cy="144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516454">
              <a:lnSpc>
                <a:spcPct val="150000"/>
              </a:lnSpc>
              <a:buClr>
                <a:srgbClr val="FF0000"/>
              </a:buClr>
              <a:buSzPts val="2500"/>
              <a:buFont typeface="Roboto"/>
              <a:buChar char="●"/>
            </a:pPr>
            <a:r>
              <a:rPr lang="en" sz="3333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Red box</a:t>
            </a:r>
            <a:endParaRPr sz="3333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1">
              <a:lnSpc>
                <a:spcPct val="150000"/>
              </a:lnSpc>
              <a:buClr>
                <a:srgbClr val="EFEFEF"/>
              </a:buClr>
              <a:buFont typeface="Roboto"/>
              <a:buChar char="○"/>
            </a:pPr>
            <a:r>
              <a:rPr lang="en" sz="2800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Unit value: </a:t>
            </a:r>
            <a:r>
              <a:rPr lang="en" sz="2533">
                <a:solidFill>
                  <a:srgbClr val="EFEFEF"/>
                </a:solidFill>
                <a:latin typeface="Roboto"/>
                <a:ea typeface="Roboto"/>
                <a:cs typeface="Roboto"/>
                <a:sym typeface="Roboto"/>
              </a:rPr>
              <a:t>$2k - $4k</a:t>
            </a:r>
            <a:endParaRPr sz="2800">
              <a:solidFill>
                <a:srgbClr val="EFEFE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5" name="Google Shape;125;p21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1" y="1661767"/>
            <a:ext cx="5689601" cy="439651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/>
          <p:cNvSpPr/>
          <p:nvPr/>
        </p:nvSpPr>
        <p:spPr>
          <a:xfrm>
            <a:off x="1975700" y="4129900"/>
            <a:ext cx="914400" cy="6424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cxnSp>
        <p:nvCxnSpPr>
          <p:cNvPr id="127" name="Google Shape;127;p21"/>
          <p:cNvCxnSpPr/>
          <p:nvPr/>
        </p:nvCxnSpPr>
        <p:spPr>
          <a:xfrm rot="10800000" flipH="1">
            <a:off x="609600" y="1362700"/>
            <a:ext cx="5308400" cy="9200"/>
          </a:xfrm>
          <a:prstGeom prst="straightConnector1">
            <a:avLst/>
          </a:prstGeom>
          <a:noFill/>
          <a:ln w="28575" cap="flat" cmpd="sng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A8C7D-1A10-EEE9-9936-DB243B2EB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900114"/>
          </a:xfrm>
        </p:spPr>
        <p:txBody>
          <a:bodyPr/>
          <a:lstStyle/>
          <a:p>
            <a:r>
              <a:rPr lang="en-US" dirty="0"/>
              <a:t>Wrap-Up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F1BAE8-A2FF-B4F5-425F-C77369997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143002"/>
            <a:ext cx="12072938" cy="5714998"/>
          </a:xfrm>
        </p:spPr>
        <p:txBody>
          <a:bodyPr>
            <a:normAutofit/>
          </a:bodyPr>
          <a:lstStyle/>
          <a:p>
            <a:r>
              <a:rPr lang="en-US" dirty="0"/>
              <a:t>Nearly the entire Pine River Watershed from the headwaters to St. Louis dam (and downstream) is </a:t>
            </a:r>
            <a:r>
              <a:rPr lang="en-US" i="1" dirty="0"/>
              <a:t>impaired</a:t>
            </a:r>
            <a:r>
              <a:rPr lang="en-US" dirty="0"/>
              <a:t> due to agricultural inputs as well as septic system leakage</a:t>
            </a:r>
          </a:p>
          <a:p>
            <a:r>
              <a:rPr lang="en-US" dirty="0"/>
              <a:t>Agricultural inputs dominate the degradation of the watershed by far, though human inputs should not be ignored</a:t>
            </a:r>
          </a:p>
          <a:p>
            <a:r>
              <a:rPr lang="en-US" dirty="0"/>
              <a:t>Over the past 25 years, the watershed has deteriorated to the degree that there are few, if any sites that represent even a modestly clean environment</a:t>
            </a:r>
          </a:p>
          <a:p>
            <a:r>
              <a:rPr lang="en-US" dirty="0"/>
              <a:t>Many sites people use to access the river exhibit high bacterial and nutrient loading- especially after rain events</a:t>
            </a:r>
          </a:p>
          <a:p>
            <a:r>
              <a:rPr lang="en-US" dirty="0"/>
              <a:t>The future of the watershed, unless there are drastic changes made is for further degradation and longer periods of health risks (ecological and human) due to a changing climate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CF7232-E66D-5F09-DD8D-F76A93B9596E}"/>
              </a:ext>
            </a:extLst>
          </p:cNvPr>
          <p:cNvCxnSpPr/>
          <p:nvPr/>
        </p:nvCxnSpPr>
        <p:spPr>
          <a:xfrm>
            <a:off x="0" y="900114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10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F7A9E-6C2B-9813-9046-C864CE225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THANK YOU!!!!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E260E-78D1-AB03-AA6D-5BB7214BA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Without the continued financial support from the Healthy Pine River Group, none of this would be possible.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thank you very much for your continued interest and support!!!!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Remember: You not only help us understand the watershed, but you make a difference in the lives and careers of our students!!!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D8468B-8AED-124C-E80B-31D27FCB0328}"/>
              </a:ext>
            </a:extLst>
          </p:cNvPr>
          <p:cNvCxnSpPr/>
          <p:nvPr/>
        </p:nvCxnSpPr>
        <p:spPr>
          <a:xfrm>
            <a:off x="0" y="1071563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158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BD86C-AA61-FCC6-45B4-AC4E2167B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B1CF7-70B2-1B3F-C996-0386FCE5F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????????????????????????????????????????????????????????????????????????????????????????????????????????????????????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6F7BC54-8315-D6D7-509F-F5D901C55BEC}"/>
              </a:ext>
            </a:extLst>
          </p:cNvPr>
          <p:cNvCxnSpPr/>
          <p:nvPr/>
        </p:nvCxnSpPr>
        <p:spPr>
          <a:xfrm>
            <a:off x="0" y="110013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549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999</Words>
  <Application>Microsoft Macintosh PowerPoint</Application>
  <PresentationFormat>Widescreen</PresentationFormat>
  <Paragraphs>137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Aptos</vt:lpstr>
      <vt:lpstr>Aptos Display</vt:lpstr>
      <vt:lpstr>Arial</vt:lpstr>
      <vt:lpstr>Roboto</vt:lpstr>
      <vt:lpstr>Roboto Slab</vt:lpstr>
      <vt:lpstr>Office Theme</vt:lpstr>
      <vt:lpstr>Update on the Status of the Upper Saginaw River Drainage Basin, Pine River Watershed Central, Lower Michigan  Presented to the Healthy Pine River Group</vt:lpstr>
      <vt:lpstr>Presentation Summary: What Questions Will We Answer?</vt:lpstr>
      <vt:lpstr>2026 Summary: What We Did on Our Summer ”Vacation”</vt:lpstr>
      <vt:lpstr>PowerPoint Presentation</vt:lpstr>
      <vt:lpstr>PowerPoint Presentation</vt:lpstr>
      <vt:lpstr>PowerPoint Presentation</vt:lpstr>
      <vt:lpstr>PowerPoint Presentation</vt:lpstr>
      <vt:lpstr>What Did We Learn From Our GIS Work?</vt:lpstr>
      <vt:lpstr>Trying to Find a “Clean” Part of the Watershed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Summary: Headwaters Status</vt:lpstr>
      <vt:lpstr>How Impacted is the Watershed From an Ecological Perspective?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Summary: Takeaways from our Macroinvertebrate Study</vt:lpstr>
      <vt:lpstr>What Can We Expect in the Future?</vt:lpstr>
      <vt:lpstr>Phosphorus (P) and Agal Blooms - Basics</vt:lpstr>
      <vt:lpstr>What I Did…</vt:lpstr>
      <vt:lpstr>What I Found</vt:lpstr>
      <vt:lpstr>Are There Human Health Risks Due to E. coli in the Pine River Watershed?</vt:lpstr>
      <vt:lpstr>PowerPoint Presentation</vt:lpstr>
      <vt:lpstr>PowerPoint Presentation</vt:lpstr>
      <vt:lpstr>Work Done By ENV 310 Class, 2024</vt:lpstr>
      <vt:lpstr>FEMA Flood Map</vt:lpstr>
      <vt:lpstr>Evergreen Housing</vt:lpstr>
      <vt:lpstr>Wrap-Up</vt:lpstr>
      <vt:lpstr>THANK YOU!!!!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Murray Borrello</dc:creator>
  <cp:lastModifiedBy>Murray Borrello</cp:lastModifiedBy>
  <cp:revision>52</cp:revision>
  <dcterms:created xsi:type="dcterms:W3CDTF">2026-10-02T13:18:48Z</dcterms:created>
  <dcterms:modified xsi:type="dcterms:W3CDTF">2026-10-08T22:49:26Z</dcterms:modified>
</cp:coreProperties>
</file>